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2714" r:id="rId2"/>
    <p:sldId id="2715" r:id="rId3"/>
    <p:sldId id="299" r:id="rId4"/>
    <p:sldId id="259" r:id="rId5"/>
    <p:sldId id="2134806987" r:id="rId6"/>
    <p:sldId id="261" r:id="rId7"/>
    <p:sldId id="262" r:id="rId8"/>
    <p:sldId id="263" r:id="rId9"/>
    <p:sldId id="265" r:id="rId10"/>
    <p:sldId id="264" r:id="rId11"/>
    <p:sldId id="2700" r:id="rId12"/>
    <p:sldId id="2701" r:id="rId13"/>
    <p:sldId id="2704" r:id="rId14"/>
    <p:sldId id="2705" r:id="rId15"/>
    <p:sldId id="2706" r:id="rId16"/>
    <p:sldId id="2707" r:id="rId17"/>
    <p:sldId id="2708" r:id="rId18"/>
    <p:sldId id="266" r:id="rId19"/>
    <p:sldId id="267" r:id="rId20"/>
    <p:sldId id="268" r:id="rId21"/>
    <p:sldId id="269" r:id="rId22"/>
    <p:sldId id="2134806994" r:id="rId23"/>
    <p:sldId id="271" r:id="rId24"/>
    <p:sldId id="272" r:id="rId25"/>
    <p:sldId id="273" r:id="rId26"/>
    <p:sldId id="275" r:id="rId27"/>
    <p:sldId id="2709" r:id="rId28"/>
    <p:sldId id="2134806995" r:id="rId29"/>
    <p:sldId id="2134806991" r:id="rId30"/>
    <p:sldId id="2134806992" r:id="rId31"/>
    <p:sldId id="279" r:id="rId32"/>
    <p:sldId id="2134806996" r:id="rId33"/>
    <p:sldId id="280" r:id="rId34"/>
    <p:sldId id="281" r:id="rId35"/>
    <p:sldId id="282" r:id="rId36"/>
    <p:sldId id="283" r:id="rId37"/>
    <p:sldId id="284" r:id="rId38"/>
    <p:sldId id="285" r:id="rId39"/>
    <p:sldId id="2711" r:id="rId40"/>
    <p:sldId id="286" r:id="rId41"/>
    <p:sldId id="287" r:id="rId42"/>
    <p:sldId id="288" r:id="rId43"/>
    <p:sldId id="2134806988" r:id="rId44"/>
    <p:sldId id="290" r:id="rId45"/>
    <p:sldId id="304" r:id="rId46"/>
    <p:sldId id="2712" r:id="rId47"/>
    <p:sldId id="305" r:id="rId48"/>
    <p:sldId id="292" r:id="rId49"/>
    <p:sldId id="293" r:id="rId50"/>
    <p:sldId id="294" r:id="rId51"/>
    <p:sldId id="295" r:id="rId52"/>
    <p:sldId id="296" r:id="rId5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147" userDrawn="1">
          <p15:clr>
            <a:srgbClr val="A4A3A4"/>
          </p15:clr>
        </p15:guide>
        <p15:guide id="4" orient="horz" pos="1416" userDrawn="1">
          <p15:clr>
            <a:srgbClr val="A4A3A4"/>
          </p15:clr>
        </p15:guide>
        <p15:guide id="5" orient="horz" pos="1643" userDrawn="1">
          <p15:clr>
            <a:srgbClr val="A4A3A4"/>
          </p15:clr>
        </p15:guide>
        <p15:guide id="6" orient="horz" pos="1869" userDrawn="1">
          <p15:clr>
            <a:srgbClr val="A4A3A4"/>
          </p15:clr>
        </p15:guide>
        <p15:guide id="7" orient="horz" pos="2096" userDrawn="1">
          <p15:clr>
            <a:srgbClr val="A4A3A4"/>
          </p15:clr>
        </p15:guide>
        <p15:guide id="8" orient="horz" pos="23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947"/>
    <a:srgbClr val="E6E6E6"/>
    <a:srgbClr val="FF2944"/>
    <a:srgbClr val="898989"/>
    <a:srgbClr val="969696"/>
    <a:srgbClr val="878787"/>
    <a:srgbClr val="7F7F7F"/>
    <a:srgbClr val="575757"/>
    <a:srgbClr val="424242"/>
    <a:srgbClr val="5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95" autoAdjust="0"/>
    <p:restoredTop sz="96327"/>
  </p:normalViewPr>
  <p:slideViewPr>
    <p:cSldViewPr snapToGrid="0" snapToObjects="1">
      <p:cViewPr>
        <p:scale>
          <a:sx n="141" d="100"/>
          <a:sy n="141" d="100"/>
        </p:scale>
        <p:origin x="288" y="568"/>
      </p:cViewPr>
      <p:guideLst>
        <p:guide orient="horz" pos="894"/>
        <p:guide pos="2880"/>
        <p:guide orient="horz" pos="1147"/>
        <p:guide orient="horz" pos="1416"/>
        <p:guide orient="horz" pos="1643"/>
        <p:guide orient="horz" pos="1869"/>
        <p:guide orient="horz" pos="2096"/>
        <p:guide orient="horz" pos="2346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F8611-0C8F-AD45-93F2-2CED030D086E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8FBEE-BA01-7D46-8C35-D25717E71E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6063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469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9663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409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03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03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8279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748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4917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CFA5C-993E-F632-7ED4-A6B817134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2652B4-83FA-C972-EAA4-050CEFC21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69A3C2-10C3-DCE2-ED4E-25C375739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193274-C5DF-E75B-CAA0-DD6DA1425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1247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781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84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5644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001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9507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4028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951FB-6EE1-804D-9F2B-A94F65997959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50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8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089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7850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697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7129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4445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61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66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©︎表記＋ノンブ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F90A28-4895-114B-8581-8E9302C49503}"/>
              </a:ext>
            </a:extLst>
          </p:cNvPr>
          <p:cNvSpPr txBox="1"/>
          <p:nvPr userDrawn="1"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3EABD17-EB88-C93B-3015-5CCC17EA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43C2-8026-AC48-B99C-3DFA4FA612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006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A43C2-8026-AC48-B99C-3DFA4FA612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423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9.png"/><Relationship Id="rId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g"/><Relationship Id="rId3" Type="http://schemas.openxmlformats.org/officeDocument/2006/relationships/image" Target="../media/image53.png"/><Relationship Id="rId7" Type="http://schemas.openxmlformats.org/officeDocument/2006/relationships/image" Target="../media/image8.png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0.jpeg"/><Relationship Id="rId5" Type="http://schemas.openxmlformats.org/officeDocument/2006/relationships/image" Target="../media/image55.png"/><Relationship Id="rId10" Type="http://schemas.openxmlformats.org/officeDocument/2006/relationships/image" Target="../media/image59.jpeg"/><Relationship Id="rId4" Type="http://schemas.openxmlformats.org/officeDocument/2006/relationships/image" Target="../media/image54.png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56.png"/><Relationship Id="rId3" Type="http://schemas.openxmlformats.org/officeDocument/2006/relationships/image" Target="../media/image69.jpeg"/><Relationship Id="rId7" Type="http://schemas.openxmlformats.org/officeDocument/2006/relationships/image" Target="../media/image54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73.png"/><Relationship Id="rId5" Type="http://schemas.openxmlformats.org/officeDocument/2006/relationships/image" Target="../media/image71.jpeg"/><Relationship Id="rId10" Type="http://schemas.openxmlformats.org/officeDocument/2006/relationships/image" Target="../media/image57.png"/><Relationship Id="rId4" Type="http://schemas.openxmlformats.org/officeDocument/2006/relationships/image" Target="../media/image70.jpeg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8.png"/><Relationship Id="rId5" Type="http://schemas.openxmlformats.org/officeDocument/2006/relationships/image" Target="../media/image77.png"/><Relationship Id="rId10" Type="http://schemas.openxmlformats.org/officeDocument/2006/relationships/image" Target="../media/image56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Relationship Id="rId1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7.jpg"/><Relationship Id="rId3" Type="http://schemas.openxmlformats.org/officeDocument/2006/relationships/image" Target="../media/image82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8.png"/><Relationship Id="rId5" Type="http://schemas.openxmlformats.org/officeDocument/2006/relationships/image" Target="../media/image84.png"/><Relationship Id="rId10" Type="http://schemas.openxmlformats.org/officeDocument/2006/relationships/image" Target="../media/image56.png"/><Relationship Id="rId4" Type="http://schemas.openxmlformats.org/officeDocument/2006/relationships/image" Target="../media/image83.JPG"/><Relationship Id="rId9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AB93E668-00C5-EF4E-AAC0-8E077CFB79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75764" cy="514994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BC1436-E4AE-3F4A-8D30-0B565CCE8F65}"/>
              </a:ext>
            </a:extLst>
          </p:cNvPr>
          <p:cNvSpPr txBox="1"/>
          <p:nvPr/>
        </p:nvSpPr>
        <p:spPr>
          <a:xfrm>
            <a:off x="746660" y="2411482"/>
            <a:ext cx="3205281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50" spc="-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April to June 2026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FC7CCBF-7B2B-6E4C-BA34-DCD930D091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36" y="1922809"/>
            <a:ext cx="2774951" cy="35101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ECBDF23-10A6-124E-84D0-24999102B93F}"/>
              </a:ext>
            </a:extLst>
          </p:cNvPr>
          <p:cNvSpPr txBox="1"/>
          <p:nvPr/>
        </p:nvSpPr>
        <p:spPr>
          <a:xfrm>
            <a:off x="746660" y="3232915"/>
            <a:ext cx="970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canvas-</a:t>
            </a:r>
            <a:r>
              <a:rPr kumimoji="1" lang="en-US" altLang="ja-JP" sz="9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tokyo.jp</a:t>
            </a:r>
            <a:endParaRPr kumimoji="1" lang="ja-JP" altLang="en-US" sz="90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AECFE45-CF00-504A-901D-036AC7D68D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49" y="3155479"/>
            <a:ext cx="108000" cy="5831"/>
          </a:xfrm>
          <a:prstGeom prst="rect">
            <a:avLst/>
          </a:prstGeom>
        </p:spPr>
      </p:pic>
      <p:pic>
        <p:nvPicPr>
          <p:cNvPr id="23" name="図 22" descr="テキスト&#10;&#10;自動的に生成された説明">
            <a:extLst>
              <a:ext uri="{FF2B5EF4-FFF2-40B4-BE49-F238E27FC236}">
                <a16:creationId xmlns:a16="http://schemas.microsoft.com/office/drawing/2014/main" id="{67940E51-865A-A84C-A155-00666E21DD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79" y="302476"/>
            <a:ext cx="1341196" cy="293961"/>
          </a:xfrm>
          <a:prstGeom prst="rect">
            <a:avLst/>
          </a:prstGeom>
        </p:spPr>
      </p:pic>
      <p:pic>
        <p:nvPicPr>
          <p:cNvPr id="25" name="図 24" descr="駐車場に止まっている車のcg&#10;&#10;中程度の精度で自動的に生成された説明">
            <a:extLst>
              <a:ext uri="{FF2B5EF4-FFF2-40B4-BE49-F238E27FC236}">
                <a16:creationId xmlns:a16="http://schemas.microsoft.com/office/drawing/2014/main" id="{808241DD-EDBA-1941-BB6D-6FF94AEBC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188" y="1111960"/>
            <a:ext cx="5301615" cy="3274527"/>
          </a:xfrm>
          <a:prstGeom prst="rect">
            <a:avLst/>
          </a:prstGeom>
        </p:spPr>
      </p:pic>
      <p:pic>
        <p:nvPicPr>
          <p:cNvPr id="29" name="図 28" descr="ロゴ&#10;&#10;自動的に生成された説明">
            <a:extLst>
              <a:ext uri="{FF2B5EF4-FFF2-40B4-BE49-F238E27FC236}">
                <a16:creationId xmlns:a16="http://schemas.microsoft.com/office/drawing/2014/main" id="{BF5C169A-C466-A34F-9763-43A5FCCCB8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21" y="4638376"/>
            <a:ext cx="962376" cy="314623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9236F41-F6FD-824A-BFAE-133C4682C728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5EAEE4A-6199-9F27-E9FC-DFB25BAF89C2}"/>
              </a:ext>
            </a:extLst>
          </p:cNvPr>
          <p:cNvSpPr txBox="1"/>
          <p:nvPr/>
        </p:nvSpPr>
        <p:spPr>
          <a:xfrm>
            <a:off x="746660" y="2681023"/>
            <a:ext cx="9709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1Q</a:t>
            </a:r>
            <a:endParaRPr kumimoji="1" lang="ja-JP" altLang="en-US" sz="2600" b="1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図 16" descr="図形&#10;&#10;中程度の精度で自動的に生成された説明">
            <a:extLst>
              <a:ext uri="{FF2B5EF4-FFF2-40B4-BE49-F238E27FC236}">
                <a16:creationId xmlns:a16="http://schemas.microsoft.com/office/drawing/2014/main" id="{D818FB01-CF54-68C8-C7C5-DE7D060603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273" y="2855234"/>
            <a:ext cx="128502" cy="16804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2CED0A6-D392-2757-4C83-790A67ADCB2A}"/>
              </a:ext>
            </a:extLst>
          </p:cNvPr>
          <p:cNvSpPr txBox="1"/>
          <p:nvPr/>
        </p:nvSpPr>
        <p:spPr>
          <a:xfrm>
            <a:off x="1395567" y="2784505"/>
            <a:ext cx="688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4Q</a:t>
            </a:r>
            <a:endParaRPr kumimoji="1" lang="ja-JP" altLang="en-US" sz="160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289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3">
            <a:extLst>
              <a:ext uri="{FF2B5EF4-FFF2-40B4-BE49-F238E27FC236}">
                <a16:creationId xmlns:a16="http://schemas.microsoft.com/office/drawing/2014/main" id="{F8AF7024-2B59-F148-A2D6-81C56D2EAA8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4" name="図 3" descr="時計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70C33961-0003-BA46-54F9-AB37CDAB2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スライド番号プレースホルダ 3">
            <a:extLst>
              <a:ext uri="{FF2B5EF4-FFF2-40B4-BE49-F238E27FC236}">
                <a16:creationId xmlns:a16="http://schemas.microsoft.com/office/drawing/2014/main" id="{D946CDF0-A9D0-F13A-977C-47D7D89D5CD5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806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59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9D5D7949-4C91-63F9-051B-357D9CEE3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図 4" descr="黒い車の加工写真&#10;&#10;中程度の精度で自動的に生成された説明">
            <a:extLst>
              <a:ext uri="{FF2B5EF4-FFF2-40B4-BE49-F238E27FC236}">
                <a16:creationId xmlns:a16="http://schemas.microsoft.com/office/drawing/2014/main" id="{C0958755-AA65-5D5E-C6DA-28B8ADC11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99" y="293296"/>
            <a:ext cx="6538901" cy="4661112"/>
          </a:xfrm>
          <a:prstGeom prst="rect">
            <a:avLst/>
          </a:prstGeom>
        </p:spPr>
      </p:pic>
      <p:pic>
        <p:nvPicPr>
          <p:cNvPr id="7" name="図 6" descr="ホイール が含まれている画像&#10;&#10;自動的に生成された説明">
            <a:extLst>
              <a:ext uri="{FF2B5EF4-FFF2-40B4-BE49-F238E27FC236}">
                <a16:creationId xmlns:a16="http://schemas.microsoft.com/office/drawing/2014/main" id="{31155EEC-77E6-BA13-69E1-B200DC22A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99" y="4694921"/>
            <a:ext cx="1207234" cy="26616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0F09EDB-A6BB-3045-1B91-456246537DA0}"/>
              </a:ext>
            </a:extLst>
          </p:cNvPr>
          <p:cNvSpPr txBox="1"/>
          <p:nvPr/>
        </p:nvSpPr>
        <p:spPr>
          <a:xfrm>
            <a:off x="841664" y="1128540"/>
            <a:ext cx="3541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30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3000" b="1" spc="50" dirty="0"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3000" b="1" spc="-15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CC1D03C-85AA-3937-8293-801FE9AB8A49}"/>
              </a:ext>
            </a:extLst>
          </p:cNvPr>
          <p:cNvSpPr txBox="1"/>
          <p:nvPr/>
        </p:nvSpPr>
        <p:spPr>
          <a:xfrm>
            <a:off x="837756" y="1631757"/>
            <a:ext cx="1464184" cy="192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5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特別な機能のご紹介</a:t>
            </a:r>
          </a:p>
        </p:txBody>
      </p:sp>
      <p:sp>
        <p:nvSpPr>
          <p:cNvPr id="14" name="スライド番号プレースホルダ 3">
            <a:extLst>
              <a:ext uri="{FF2B5EF4-FFF2-40B4-BE49-F238E27FC236}">
                <a16:creationId xmlns:a16="http://schemas.microsoft.com/office/drawing/2014/main" id="{715E717F-C138-B8F0-1D48-B060902C968B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22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46" descr="背景パターン&#10;&#10;自動的に生成された説明">
            <a:extLst>
              <a:ext uri="{FF2B5EF4-FFF2-40B4-BE49-F238E27FC236}">
                <a16:creationId xmlns:a16="http://schemas.microsoft.com/office/drawing/2014/main" id="{EEA00E3E-21C1-C39E-98B5-792E3CC4D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図 12" descr="コンピューターのスクリーンショッ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B271A11-2A42-E090-0E55-8E387721E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363" y="2535921"/>
            <a:ext cx="1816361" cy="2244299"/>
          </a:xfrm>
          <a:prstGeom prst="rect">
            <a:avLst/>
          </a:prstGeom>
        </p:spPr>
      </p:pic>
      <p:pic>
        <p:nvPicPr>
          <p:cNvPr id="67" name="図 66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7DD7F6AB-85EC-3C55-23AE-E5F9EBE86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43" y="2542293"/>
            <a:ext cx="1812558" cy="2239601"/>
          </a:xfrm>
          <a:prstGeom prst="rect">
            <a:avLst/>
          </a:prstGeom>
        </p:spPr>
      </p:pic>
      <p:pic>
        <p:nvPicPr>
          <p:cNvPr id="71" name="図 70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BED356C5-4354-D0D0-8868-4447EC9A8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997" y="2542293"/>
            <a:ext cx="1812558" cy="2239601"/>
          </a:xfrm>
          <a:prstGeom prst="rect">
            <a:avLst/>
          </a:prstGeom>
        </p:spPr>
      </p:pic>
      <p:pic>
        <p:nvPicPr>
          <p:cNvPr id="73" name="図 72" descr="モニター画面に映るゲーム画面&#10;&#10;低い精度で自動的に生成された説明">
            <a:extLst>
              <a:ext uri="{FF2B5EF4-FFF2-40B4-BE49-F238E27FC236}">
                <a16:creationId xmlns:a16="http://schemas.microsoft.com/office/drawing/2014/main" id="{ECD56045-7823-4134-DFC5-CCB19AF0B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014" y="2542293"/>
            <a:ext cx="1812558" cy="2239601"/>
          </a:xfrm>
          <a:prstGeom prst="rect">
            <a:avLst/>
          </a:prstGeom>
        </p:spPr>
      </p:pic>
      <p:pic>
        <p:nvPicPr>
          <p:cNvPr id="75" name="図 74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2F67D840-2074-7C85-A1FA-9A99FB1CF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1037" y="2542293"/>
            <a:ext cx="1822048" cy="2239601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8566DD81-5176-F540-BA98-D18BCB9750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648" y="816703"/>
            <a:ext cx="4213427" cy="345520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03844987-2455-A8BB-B85A-5C92D84E8F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648" y="1205131"/>
            <a:ext cx="5393955" cy="34552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1EEBD766-19AD-30AB-C9CF-4A14FE3FBC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648" y="1589616"/>
            <a:ext cx="4443774" cy="345520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E7D957B6-A38A-0BB5-0EC0-B4844D9F8C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648" y="1975365"/>
            <a:ext cx="5873844" cy="33300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05A15F-9742-7BB0-E810-83F8DE4A54E6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E2CD8C5-CF72-1B2D-3D97-99C340EBB96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66" y="490072"/>
            <a:ext cx="8532000" cy="457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ACC3B4-7B18-7BF7-2EA1-6654ABBE813F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09BF8CD-B4F8-CDD0-5ED6-C43610124AEF}"/>
              </a:ext>
            </a:extLst>
          </p:cNvPr>
          <p:cNvSpPr txBox="1"/>
          <p:nvPr/>
        </p:nvSpPr>
        <p:spPr>
          <a:xfrm>
            <a:off x="440268" y="3788394"/>
            <a:ext cx="7790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RIDE VIEW</a:t>
            </a:r>
            <a:endParaRPr lang="ja-JP" altLang="en-US" sz="12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A9128E2-0402-F72B-A738-6688D12EB410}"/>
              </a:ext>
            </a:extLst>
          </p:cNvPr>
          <p:cNvSpPr txBox="1"/>
          <p:nvPr/>
        </p:nvSpPr>
        <p:spPr>
          <a:xfrm>
            <a:off x="286601" y="3810133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①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11B045E-B582-E5FB-5500-C6A0F98C12C8}"/>
              </a:ext>
            </a:extLst>
          </p:cNvPr>
          <p:cNvSpPr txBox="1"/>
          <p:nvPr/>
        </p:nvSpPr>
        <p:spPr>
          <a:xfrm>
            <a:off x="2199863" y="3788394"/>
            <a:ext cx="117820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</a:t>
            </a:r>
            <a:r>
              <a:rPr lang="ja-JP" altLang="en-US" sz="11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ジャック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4163349-A112-7AE1-927C-B112E6FEB9F2}"/>
              </a:ext>
            </a:extLst>
          </p:cNvPr>
          <p:cNvSpPr txBox="1"/>
          <p:nvPr/>
        </p:nvSpPr>
        <p:spPr>
          <a:xfrm>
            <a:off x="2046196" y="3810133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②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4EA3907-86E0-5F70-92AA-27332A66DC4B}"/>
              </a:ext>
            </a:extLst>
          </p:cNvPr>
          <p:cNvSpPr txBox="1"/>
          <p:nvPr/>
        </p:nvSpPr>
        <p:spPr>
          <a:xfrm>
            <a:off x="3954042" y="3788394"/>
            <a:ext cx="12359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 MOVIE</a:t>
            </a:r>
            <a:endParaRPr lang="ja-JP" altLang="en-US" sz="1100" b="1" spc="-150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11642DD-71C1-C9E7-C84E-818B895E8966}"/>
              </a:ext>
            </a:extLst>
          </p:cNvPr>
          <p:cNvSpPr txBox="1"/>
          <p:nvPr/>
        </p:nvSpPr>
        <p:spPr>
          <a:xfrm>
            <a:off x="3800375" y="3810133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③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3ECDDC4-9753-88C7-666B-BFCA78BAD14C}"/>
              </a:ext>
            </a:extLst>
          </p:cNvPr>
          <p:cNvSpPr txBox="1"/>
          <p:nvPr/>
        </p:nvSpPr>
        <p:spPr>
          <a:xfrm>
            <a:off x="5703866" y="3788394"/>
            <a:ext cx="120385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 VIDEO</a:t>
            </a:r>
            <a:endParaRPr lang="ja-JP" altLang="en-US" sz="1100" b="1" spc="-150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903D05A-60B4-EB4E-4B52-295771D6D534}"/>
              </a:ext>
            </a:extLst>
          </p:cNvPr>
          <p:cNvSpPr txBox="1"/>
          <p:nvPr/>
        </p:nvSpPr>
        <p:spPr>
          <a:xfrm>
            <a:off x="5548467" y="3809137"/>
            <a:ext cx="95825" cy="155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④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BCF44F8-DCDE-ED04-0F03-FB52706BD4BF}"/>
              </a:ext>
            </a:extLst>
          </p:cNvPr>
          <p:cNvSpPr txBox="1"/>
          <p:nvPr/>
        </p:nvSpPr>
        <p:spPr>
          <a:xfrm>
            <a:off x="7465326" y="3808789"/>
            <a:ext cx="84638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1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ブラウザ表示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0186821-4189-7472-24E5-52A838DA21F7}"/>
              </a:ext>
            </a:extLst>
          </p:cNvPr>
          <p:cNvSpPr txBox="1"/>
          <p:nvPr/>
        </p:nvSpPr>
        <p:spPr>
          <a:xfrm>
            <a:off x="7311659" y="3810133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⑤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A7D5105-0A46-128D-3A56-121664BF0700}"/>
              </a:ext>
            </a:extLst>
          </p:cNvPr>
          <p:cNvSpPr txBox="1"/>
          <p:nvPr/>
        </p:nvSpPr>
        <p:spPr>
          <a:xfrm>
            <a:off x="437093" y="4107238"/>
            <a:ext cx="8079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乗車直後から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ブランド発信。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D27483F-1B08-EC2B-440B-45773620091D}"/>
              </a:ext>
            </a:extLst>
          </p:cNvPr>
          <p:cNvSpPr txBox="1"/>
          <p:nvPr/>
        </p:nvSpPr>
        <p:spPr>
          <a:xfrm>
            <a:off x="2199863" y="4107237"/>
            <a:ext cx="10387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車内コンテンツを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まるごとジャック。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7A85138-549F-1E87-9725-30A6F0253609}"/>
              </a:ext>
            </a:extLst>
          </p:cNvPr>
          <p:cNvSpPr txBox="1"/>
          <p:nvPr/>
        </p:nvSpPr>
        <p:spPr>
          <a:xfrm>
            <a:off x="3954042" y="4107236"/>
            <a:ext cx="11541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没入感ある映像体験が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提供可能。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786DBF1-67FA-0008-F6EF-621067C147AD}"/>
              </a:ext>
            </a:extLst>
          </p:cNvPr>
          <p:cNvSpPr txBox="1"/>
          <p:nvPr/>
        </p:nvSpPr>
        <p:spPr>
          <a:xfrm>
            <a:off x="5703866" y="4107235"/>
            <a:ext cx="12695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複数コンテンツから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ユーザーが自由に選択。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CD49E9B-15EA-7C51-27A8-D5041E04270A}"/>
              </a:ext>
            </a:extLst>
          </p:cNvPr>
          <p:cNvSpPr txBox="1"/>
          <p:nvPr/>
        </p:nvSpPr>
        <p:spPr>
          <a:xfrm>
            <a:off x="7465326" y="4107234"/>
            <a:ext cx="12695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キャンペーン告知を行う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en-US" altLang="ja-JP" sz="90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PR</a:t>
            </a:r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ツールとしても。</a:t>
            </a:r>
          </a:p>
        </p:txBody>
      </p:sp>
      <p:sp>
        <p:nvSpPr>
          <p:cNvPr id="50" name="スライド番号プレースホルダ 3">
            <a:extLst>
              <a:ext uri="{FF2B5EF4-FFF2-40B4-BE49-F238E27FC236}">
                <a16:creationId xmlns:a16="http://schemas.microsoft.com/office/drawing/2014/main" id="{91C2606F-B700-8731-3301-915243195FC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FBA52227-8F2B-0DD7-4AF3-BEC6DC85FB33}"/>
              </a:ext>
            </a:extLst>
          </p:cNvPr>
          <p:cNvSpPr txBox="1"/>
          <p:nvPr/>
        </p:nvSpPr>
        <p:spPr>
          <a:xfrm>
            <a:off x="293689" y="841032"/>
            <a:ext cx="4251164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1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乗車体験がより多彩にアップデート。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9FCC55C-3B82-61BC-2B44-47AEA56CC8B8}"/>
              </a:ext>
            </a:extLst>
          </p:cNvPr>
          <p:cNvSpPr txBox="1"/>
          <p:nvPr/>
        </p:nvSpPr>
        <p:spPr>
          <a:xfrm>
            <a:off x="293689" y="1230037"/>
            <a:ext cx="5501506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1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車内のサイネージを自社メディアとして活用し、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4A9C0D07-89C8-F70C-684B-B41ECAF0BF5C}"/>
              </a:ext>
            </a:extLst>
          </p:cNvPr>
          <p:cNvSpPr txBox="1"/>
          <p:nvPr/>
        </p:nvSpPr>
        <p:spPr>
          <a:xfrm>
            <a:off x="280164" y="1614549"/>
            <a:ext cx="4251164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1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ブランドの世界観やサービスの魅力を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0EF10309-D4E7-7A3D-6A08-EA4E81E0E072}"/>
              </a:ext>
            </a:extLst>
          </p:cNvPr>
          <p:cNvSpPr txBox="1"/>
          <p:nvPr/>
        </p:nvSpPr>
        <p:spPr>
          <a:xfrm>
            <a:off x="280164" y="1991576"/>
            <a:ext cx="6001643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1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さらに深く訴求することができるようになりました。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09237ED-5C7C-7224-52AC-47AF3C1592DB}"/>
              </a:ext>
            </a:extLst>
          </p:cNvPr>
          <p:cNvSpPr txBox="1"/>
          <p:nvPr/>
        </p:nvSpPr>
        <p:spPr>
          <a:xfrm>
            <a:off x="6904728" y="3799360"/>
            <a:ext cx="253596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40" b="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endParaRPr lang="ja-JP" altLang="en-US" sz="540" b="0" i="0">
              <a:solidFill>
                <a:srgbClr val="898989"/>
              </a:solidFill>
              <a:effectLst/>
              <a:latin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6E055A9-3502-6A4E-D2D6-E2417C5EE90B}"/>
              </a:ext>
            </a:extLst>
          </p:cNvPr>
          <p:cNvSpPr txBox="1"/>
          <p:nvPr/>
        </p:nvSpPr>
        <p:spPr>
          <a:xfrm>
            <a:off x="5166068" y="3805297"/>
            <a:ext cx="253596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40" b="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endParaRPr lang="ja-JP" altLang="en-US" sz="540" b="0" i="0">
              <a:solidFill>
                <a:srgbClr val="898989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6815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デスクトップコンピューターの画面&#10;&#10;中程度の精度で自動的に生成された説明">
            <a:extLst>
              <a:ext uri="{FF2B5EF4-FFF2-40B4-BE49-F238E27FC236}">
                <a16:creationId xmlns:a16="http://schemas.microsoft.com/office/drawing/2014/main" id="{6BC94FE8-26C4-B081-4141-CD319C9BA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337C7AA-946F-5DBA-5789-D374AA1C470B}"/>
              </a:ext>
            </a:extLst>
          </p:cNvPr>
          <p:cNvSpPr txBox="1"/>
          <p:nvPr/>
        </p:nvSpPr>
        <p:spPr>
          <a:xfrm>
            <a:off x="271338" y="3613226"/>
            <a:ext cx="2011769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RIDE VIEW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85B587-3C02-58A6-43DC-413571EC2708}"/>
              </a:ext>
            </a:extLst>
          </p:cNvPr>
          <p:cNvSpPr txBox="1"/>
          <p:nvPr/>
        </p:nvSpPr>
        <p:spPr>
          <a:xfrm>
            <a:off x="302208" y="3409510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①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5B3106C-D5D4-67AB-E1D4-4A6A4CD961CD}"/>
              </a:ext>
            </a:extLst>
          </p:cNvPr>
          <p:cNvSpPr txBox="1"/>
          <p:nvPr/>
        </p:nvSpPr>
        <p:spPr>
          <a:xfrm>
            <a:off x="302208" y="4264308"/>
            <a:ext cx="230832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空車状態のトップ画面を活用し、自由に画像を掲載。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7143CFB-B9DE-1208-F980-4122C1140185}"/>
              </a:ext>
            </a:extLst>
          </p:cNvPr>
          <p:cNvSpPr txBox="1"/>
          <p:nvPr/>
        </p:nvSpPr>
        <p:spPr>
          <a:xfrm>
            <a:off x="395027" y="658743"/>
            <a:ext cx="38472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乗車直後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E68B7AA-19C1-4C46-0E3C-FADC0671F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08" y="626279"/>
            <a:ext cx="570917" cy="16176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5BFA80B-1CDB-49EE-A612-821421A56D15}"/>
              </a:ext>
            </a:extLst>
          </p:cNvPr>
          <p:cNvSpPr txBox="1"/>
          <p:nvPr/>
        </p:nvSpPr>
        <p:spPr>
          <a:xfrm>
            <a:off x="302208" y="4425705"/>
            <a:ext cx="221214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乗った瞬間からブランドの世界観を訴求できます。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D2936B0-F2B1-73EE-F7AA-1821328FD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08" y="493487"/>
            <a:ext cx="8604000" cy="9601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21059E6-FEC7-7D51-9FD7-70207B7F4918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5" name="スライド番号プレースホルダ 3">
            <a:extLst>
              <a:ext uri="{FF2B5EF4-FFF2-40B4-BE49-F238E27FC236}">
                <a16:creationId xmlns:a16="http://schemas.microsoft.com/office/drawing/2014/main" id="{8490A16C-A6FF-7AEB-ACB5-B3E851CD4E34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13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EB3816-DEFA-0A08-EC84-CF67FC8522A5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689C4E-98EA-4466-DF41-44EE2C686C16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solidFill>
                <a:schemeClr val="bg1"/>
              </a:solidFill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75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357E755-5664-24F3-8CDD-96DF6DE9D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3" y="0"/>
            <a:ext cx="9147563" cy="515026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EAE99E-8F68-DBFB-B139-5F32D9AAB439}"/>
              </a:ext>
            </a:extLst>
          </p:cNvPr>
          <p:cNvSpPr txBox="1"/>
          <p:nvPr/>
        </p:nvSpPr>
        <p:spPr>
          <a:xfrm>
            <a:off x="7105813" y="2916418"/>
            <a:ext cx="1787349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9E90C8-AFCB-8048-BE03-B733A3175F22}"/>
              </a:ext>
            </a:extLst>
          </p:cNvPr>
          <p:cNvSpPr txBox="1"/>
          <p:nvPr/>
        </p:nvSpPr>
        <p:spPr>
          <a:xfrm>
            <a:off x="8686723" y="2704842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②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3EC5F8-EB4F-D0F7-DAE9-89E4C8E25ED7}"/>
              </a:ext>
            </a:extLst>
          </p:cNvPr>
          <p:cNvSpPr txBox="1"/>
          <p:nvPr/>
        </p:nvSpPr>
        <p:spPr>
          <a:xfrm>
            <a:off x="7243006" y="3940895"/>
            <a:ext cx="16446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最長</a:t>
            </a:r>
            <a:r>
              <a:rPr lang="en-US" altLang="ja-JP" sz="750" dirty="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18</a:t>
            </a:r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分にわたって自社コンテンツを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2746C31-F7A5-65F9-52ED-39DD307D0B71}"/>
              </a:ext>
            </a:extLst>
          </p:cNvPr>
          <p:cNvSpPr txBox="1"/>
          <p:nvPr/>
        </p:nvSpPr>
        <p:spPr>
          <a:xfrm>
            <a:off x="8414057" y="672336"/>
            <a:ext cx="28854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乗車中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114EC05-5A82-0425-81E4-C0BF8F60C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687" y="647972"/>
            <a:ext cx="570917" cy="16176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9172968-B383-72DA-C20F-23FB9A815737}"/>
              </a:ext>
            </a:extLst>
          </p:cNvPr>
          <p:cNvSpPr txBox="1"/>
          <p:nvPr/>
        </p:nvSpPr>
        <p:spPr>
          <a:xfrm>
            <a:off x="7591342" y="3338000"/>
            <a:ext cx="128240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800" b="1" spc="-30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ジャック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6B93B8F-CBDB-BA3C-CFDE-EE12858AFF9E}"/>
              </a:ext>
            </a:extLst>
          </p:cNvPr>
          <p:cNvSpPr txBox="1"/>
          <p:nvPr/>
        </p:nvSpPr>
        <p:spPr>
          <a:xfrm>
            <a:off x="7765275" y="4102820"/>
            <a:ext cx="115416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放映し続けることが可能。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42A668-B8F2-AE1B-55ED-3843115C36F6}"/>
              </a:ext>
            </a:extLst>
          </p:cNvPr>
          <p:cNvSpPr txBox="1"/>
          <p:nvPr/>
        </p:nvSpPr>
        <p:spPr>
          <a:xfrm>
            <a:off x="7954460" y="4264745"/>
            <a:ext cx="96180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乗車時間のすべてを、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CE849C2-9CE8-B908-32C4-5A71C204D30E}"/>
              </a:ext>
            </a:extLst>
          </p:cNvPr>
          <p:cNvSpPr txBox="1"/>
          <p:nvPr/>
        </p:nvSpPr>
        <p:spPr>
          <a:xfrm>
            <a:off x="7194544" y="4426670"/>
            <a:ext cx="173124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ブランドコミュニケーションの時間に。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D3EA442-4FB4-331F-497C-CB5C7AAC5304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7" name="スライド番号プレースホルダ 3">
            <a:extLst>
              <a:ext uri="{FF2B5EF4-FFF2-40B4-BE49-F238E27FC236}">
                <a16:creationId xmlns:a16="http://schemas.microsoft.com/office/drawing/2014/main" id="{8B5C5E95-F53E-4073-F727-C713A3AF81AB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14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8827908-86DF-A76B-622B-E7823A464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00" y="487604"/>
            <a:ext cx="8604000" cy="9602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DDE121-C6BC-11FD-DABE-E1C834134447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C9F8CA-636F-F230-B37E-8D97DEB45013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013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モニター画面に映る女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9655E6E-EECB-613E-E560-0B265294D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" y="0"/>
            <a:ext cx="9139771" cy="514588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23F64FC-FCF2-8A9A-836B-8F68242B2CC2}"/>
              </a:ext>
            </a:extLst>
          </p:cNvPr>
          <p:cNvSpPr txBox="1"/>
          <p:nvPr/>
        </p:nvSpPr>
        <p:spPr>
          <a:xfrm>
            <a:off x="276268" y="3234245"/>
            <a:ext cx="1787349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108009-C32C-AD57-40FD-E3A3AEF822A9}"/>
              </a:ext>
            </a:extLst>
          </p:cNvPr>
          <p:cNvSpPr txBox="1"/>
          <p:nvPr/>
        </p:nvSpPr>
        <p:spPr>
          <a:xfrm>
            <a:off x="302208" y="3023639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③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2CF9DCA-AE11-6E35-FFB5-327B7D75E1F1}"/>
              </a:ext>
            </a:extLst>
          </p:cNvPr>
          <p:cNvSpPr txBox="1"/>
          <p:nvPr/>
        </p:nvSpPr>
        <p:spPr>
          <a:xfrm>
            <a:off x="302208" y="4254275"/>
            <a:ext cx="201978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メニューバーをタップすると映像がスタート。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DC4251A-9B93-57E0-FEA6-B2BAB81A2EDF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26E004E-D137-7B67-974A-C780CDE70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08" y="646662"/>
            <a:ext cx="742367" cy="16179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32CCCA-3AB0-F4DF-D4C8-E2FAEE6B2B37}"/>
              </a:ext>
            </a:extLst>
          </p:cNvPr>
          <p:cNvSpPr txBox="1"/>
          <p:nvPr/>
        </p:nvSpPr>
        <p:spPr>
          <a:xfrm>
            <a:off x="386214" y="670354"/>
            <a:ext cx="5770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メニューバー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FD44E8A-B95C-54A4-A263-9A683AFDB3C8}"/>
              </a:ext>
            </a:extLst>
          </p:cNvPr>
          <p:cNvSpPr txBox="1"/>
          <p:nvPr/>
        </p:nvSpPr>
        <p:spPr>
          <a:xfrm>
            <a:off x="276268" y="3613093"/>
            <a:ext cx="1303242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MOVIE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4B51EFE-F35B-309E-70C8-64C80DB8C103}"/>
              </a:ext>
            </a:extLst>
          </p:cNvPr>
          <p:cNvSpPr txBox="1"/>
          <p:nvPr/>
        </p:nvSpPr>
        <p:spPr>
          <a:xfrm>
            <a:off x="302208" y="4421713"/>
            <a:ext cx="105798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画面をフルに活用して、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3A5C330-6558-C56A-87B0-BB905C0C42D8}"/>
              </a:ext>
            </a:extLst>
          </p:cNvPr>
          <p:cNvSpPr txBox="1"/>
          <p:nvPr/>
        </p:nvSpPr>
        <p:spPr>
          <a:xfrm>
            <a:off x="302208" y="4583394"/>
            <a:ext cx="163506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没入感ある映像体験を提供できます。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6" name="スライド番号プレースホルダ 3">
            <a:extLst>
              <a:ext uri="{FF2B5EF4-FFF2-40B4-BE49-F238E27FC236}">
                <a16:creationId xmlns:a16="http://schemas.microsoft.com/office/drawing/2014/main" id="{3EE3D1E0-8903-C87F-07E5-E5229B77296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15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097584D-C95E-851D-0AB8-8EA2D2999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98" y="488733"/>
            <a:ext cx="8532000" cy="952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DC8ED7-54F0-B512-FE10-A021C7F5B100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FFBB12-7EB8-60C6-173B-09246848E551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solidFill>
                <a:schemeClr val="bg1"/>
              </a:solidFill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6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テレビの画面のスクリーンショッ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1EFA470-A796-9F55-6825-9DAA75CF8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" y="0"/>
            <a:ext cx="9139771" cy="5145881"/>
          </a:xfrm>
          <a:prstGeom prst="rect">
            <a:avLst/>
          </a:prstGeom>
        </p:spPr>
      </p:pic>
      <p:pic>
        <p:nvPicPr>
          <p:cNvPr id="18" name="図 17" descr="図形, 正方形&#10;&#10;自動的に生成された説明">
            <a:extLst>
              <a:ext uri="{FF2B5EF4-FFF2-40B4-BE49-F238E27FC236}">
                <a16:creationId xmlns:a16="http://schemas.microsoft.com/office/drawing/2014/main" id="{B1130321-1282-37FB-A968-0D6231FB9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10" y="3127795"/>
            <a:ext cx="1975617" cy="77884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28BBC51-D7CD-D9E8-8CF9-2C8429E5D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10" y="2866499"/>
            <a:ext cx="293137" cy="17020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4D23237-3089-8A67-087B-912BA4945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10" y="4087972"/>
            <a:ext cx="1133749" cy="12385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2DD32F62-9C1D-C5E8-FDBF-2F6F4A163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10" y="4251106"/>
            <a:ext cx="1800659" cy="12385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C60D5D8-516B-13AC-FEBB-23C210566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110" y="4419379"/>
            <a:ext cx="1895932" cy="12385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55F6566-9A8B-A680-E0FF-40B4662ED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110" y="4581884"/>
            <a:ext cx="1953096" cy="12385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2577284-CEA9-4020-957B-D6B044FE6D96}"/>
              </a:ext>
            </a:extLst>
          </p:cNvPr>
          <p:cNvSpPr txBox="1"/>
          <p:nvPr/>
        </p:nvSpPr>
        <p:spPr>
          <a:xfrm>
            <a:off x="302772" y="3095099"/>
            <a:ext cx="1787349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C6A3D9-2975-D66B-05E1-EE41B248447A}"/>
              </a:ext>
            </a:extLst>
          </p:cNvPr>
          <p:cNvSpPr txBox="1"/>
          <p:nvPr/>
        </p:nvSpPr>
        <p:spPr>
          <a:xfrm>
            <a:off x="302208" y="2864615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A204E1-8035-6697-85E5-3EB144577D58}"/>
              </a:ext>
            </a:extLst>
          </p:cNvPr>
          <p:cNvSpPr txBox="1"/>
          <p:nvPr/>
        </p:nvSpPr>
        <p:spPr>
          <a:xfrm>
            <a:off x="311001" y="4105335"/>
            <a:ext cx="106920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dirty="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VOD</a:t>
            </a:r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サービスのように、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E439B91-F3B7-5760-68EF-FC5393EDFB84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EBF480B-EBCE-A1D4-695E-D10E9A8D9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208" y="646662"/>
            <a:ext cx="742367" cy="16179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50CFAF9-389F-611A-120B-D29D576D228A}"/>
              </a:ext>
            </a:extLst>
          </p:cNvPr>
          <p:cNvSpPr txBox="1"/>
          <p:nvPr/>
        </p:nvSpPr>
        <p:spPr>
          <a:xfrm>
            <a:off x="386214" y="670354"/>
            <a:ext cx="5770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メニューバー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19805A-8783-1939-D321-733EBF2D4BC8}"/>
              </a:ext>
            </a:extLst>
          </p:cNvPr>
          <p:cNvSpPr txBox="1"/>
          <p:nvPr/>
        </p:nvSpPr>
        <p:spPr>
          <a:xfrm>
            <a:off x="309398" y="3480573"/>
            <a:ext cx="1223092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VIDEO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0D78224-8CED-9455-F51A-F1F0FC68B21D}"/>
              </a:ext>
            </a:extLst>
          </p:cNvPr>
          <p:cNvSpPr txBox="1"/>
          <p:nvPr/>
        </p:nvSpPr>
        <p:spPr>
          <a:xfrm>
            <a:off x="311001" y="4267260"/>
            <a:ext cx="173124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複数コンテンツを配信することが可能。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777B911-9721-1B93-7A0F-1C2A2486BFCD}"/>
              </a:ext>
            </a:extLst>
          </p:cNvPr>
          <p:cNvSpPr txBox="1"/>
          <p:nvPr/>
        </p:nvSpPr>
        <p:spPr>
          <a:xfrm>
            <a:off x="311001" y="4429185"/>
            <a:ext cx="182742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ユーザーが自由に観たいものを選択でき、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0EBE4C8-4209-9442-3B2F-3B832B618E12}"/>
              </a:ext>
            </a:extLst>
          </p:cNvPr>
          <p:cNvSpPr txBox="1"/>
          <p:nvPr/>
        </p:nvSpPr>
        <p:spPr>
          <a:xfrm>
            <a:off x="311001" y="4591110"/>
            <a:ext cx="192360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乗車時間をエンタメ時間に変えていきます。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5" name="スライド番号プレースホルダ 3">
            <a:extLst>
              <a:ext uri="{FF2B5EF4-FFF2-40B4-BE49-F238E27FC236}">
                <a16:creationId xmlns:a16="http://schemas.microsoft.com/office/drawing/2014/main" id="{60EF458A-CF10-D151-B5AB-DD7603623A3B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16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8379139-0C98-6798-8290-042E26C35F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998" y="488733"/>
            <a:ext cx="8532000" cy="952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12607-EC50-5676-8753-DCB4969FDD43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C687A2-36FC-A085-FB1A-A56DD4D48ECF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solidFill>
                <a:schemeClr val="bg1"/>
              </a:solidFill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477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電子機器, プリンター, 屋内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2626E34-002E-D422-4342-4BF061420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" y="0"/>
            <a:ext cx="9139771" cy="514588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3A18F11-1EE9-3DFD-5FDE-3527F853EC72}"/>
              </a:ext>
            </a:extLst>
          </p:cNvPr>
          <p:cNvSpPr txBox="1"/>
          <p:nvPr/>
        </p:nvSpPr>
        <p:spPr>
          <a:xfrm>
            <a:off x="272529" y="3532207"/>
            <a:ext cx="215443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8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ブラウザ表示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AE6808-F722-6D65-A261-6DD90AD3638D}"/>
              </a:ext>
            </a:extLst>
          </p:cNvPr>
          <p:cNvSpPr txBox="1"/>
          <p:nvPr/>
        </p:nvSpPr>
        <p:spPr>
          <a:xfrm>
            <a:off x="295858" y="3247385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⑤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FFF7EA-5A78-D956-DEA2-5003F73CEEC6}"/>
              </a:ext>
            </a:extLst>
          </p:cNvPr>
          <p:cNvSpPr txBox="1"/>
          <p:nvPr/>
        </p:nvSpPr>
        <p:spPr>
          <a:xfrm>
            <a:off x="299033" y="4095225"/>
            <a:ext cx="182742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キャンペーンやコーポレートサイトなど、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54B049-AFFC-AB04-01DF-D83E60A55229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B781011-713F-F9C4-16D6-52B3A2BB0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08" y="646662"/>
            <a:ext cx="742367" cy="16179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3839FF0-81D4-EFCE-71B8-9873B9911E8E}"/>
              </a:ext>
            </a:extLst>
          </p:cNvPr>
          <p:cNvSpPr txBox="1"/>
          <p:nvPr/>
        </p:nvSpPr>
        <p:spPr>
          <a:xfrm>
            <a:off x="386214" y="670354"/>
            <a:ext cx="5770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メニューバー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07ECEDE-E966-5186-6AE8-E5640CFDBF70}"/>
              </a:ext>
            </a:extLst>
          </p:cNvPr>
          <p:cNvSpPr txBox="1"/>
          <p:nvPr/>
        </p:nvSpPr>
        <p:spPr>
          <a:xfrm>
            <a:off x="299033" y="4256399"/>
            <a:ext cx="153888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任意のブラウザコンテンツを表示。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00DA408-94DE-9B8E-9FC1-E37638E063DA}"/>
              </a:ext>
            </a:extLst>
          </p:cNvPr>
          <p:cNvSpPr txBox="1"/>
          <p:nvPr/>
        </p:nvSpPr>
        <p:spPr>
          <a:xfrm>
            <a:off x="299033" y="4420748"/>
            <a:ext cx="105798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規定サイズに合わせて、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BB68D3E-11B2-1802-2140-83F6D019A780}"/>
              </a:ext>
            </a:extLst>
          </p:cNvPr>
          <p:cNvSpPr txBox="1"/>
          <p:nvPr/>
        </p:nvSpPr>
        <p:spPr>
          <a:xfrm>
            <a:off x="299033" y="4585097"/>
            <a:ext cx="153888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自由にコンテンツを設計できます。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4E50A1F-5F64-C125-EDE4-4AA2E5626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98" y="488733"/>
            <a:ext cx="8532000" cy="9522"/>
          </a:xfrm>
          <a:prstGeom prst="rect">
            <a:avLst/>
          </a:prstGeom>
        </p:spPr>
      </p:pic>
      <p:sp>
        <p:nvSpPr>
          <p:cNvPr id="24" name="スライド番号プレースホルダ 3">
            <a:extLst>
              <a:ext uri="{FF2B5EF4-FFF2-40B4-BE49-F238E27FC236}">
                <a16:creationId xmlns:a16="http://schemas.microsoft.com/office/drawing/2014/main" id="{280AECCD-27A5-1483-BEEC-200D4AF7DFCA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17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53FDA71-B7B0-2A03-E4CB-2228C100DCCC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169C3-4BDC-468F-718D-B582FD12D1EC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solidFill>
                <a:schemeClr val="bg1"/>
              </a:solidFill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18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車 が含まれている画像&#10;&#10;自動的に生成された説明">
            <a:extLst>
              <a:ext uri="{FF2B5EF4-FFF2-40B4-BE49-F238E27FC236}">
                <a16:creationId xmlns:a16="http://schemas.microsoft.com/office/drawing/2014/main" id="{2361CB4A-3B21-FB4D-A09D-7E63C188167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45376182-0AFC-D402-97C2-75E1366ABC3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271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9E62FBCB-1460-D445-A5AB-ECAFCCF90C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776FA9FF-0861-7548-B4C5-FADB0BFFDCF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0E3C966-3480-6B4E-8EFD-7B859BF9F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594" y="1165363"/>
            <a:ext cx="329924" cy="14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6B89653E-189D-A5AB-30A3-98C4673D6A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1500" cy="51435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0D99C82-1A8F-CA68-4005-032BE949AB10}"/>
              </a:ext>
            </a:extLst>
          </p:cNvPr>
          <p:cNvSpPr txBox="1"/>
          <p:nvPr/>
        </p:nvSpPr>
        <p:spPr>
          <a:xfrm>
            <a:off x="745425" y="1170217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WHAT’S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Canvas?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4FE806-76EC-3A95-69B6-5091815C26F7}"/>
              </a:ext>
            </a:extLst>
          </p:cNvPr>
          <p:cNvSpPr txBox="1"/>
          <p:nvPr/>
        </p:nvSpPr>
        <p:spPr>
          <a:xfrm>
            <a:off x="745425" y="1561594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MEDIA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6869FE-CFC2-FCD9-D261-5AA50EE8FCEC}"/>
              </a:ext>
            </a:extLst>
          </p:cNvPr>
          <p:cNvSpPr txBox="1"/>
          <p:nvPr/>
        </p:nvSpPr>
        <p:spPr>
          <a:xfrm>
            <a:off x="750001" y="3494608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REGULATION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623A2C-CE21-5202-B86C-C652C72DDD82}"/>
              </a:ext>
            </a:extLst>
          </p:cNvPr>
          <p:cNvSpPr txBox="1"/>
          <p:nvPr/>
        </p:nvSpPr>
        <p:spPr>
          <a:xfrm>
            <a:off x="209383" y="139876"/>
            <a:ext cx="137356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CONTENTS</a:t>
            </a:r>
            <a:endParaRPr kumimoji="1" lang="ja-JP" altLang="en-US" sz="1650" b="1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476EF6-1CD9-C7FD-F74C-84FE7035886D}"/>
              </a:ext>
            </a:extLst>
          </p:cNvPr>
          <p:cNvSpPr txBox="1"/>
          <p:nvPr/>
        </p:nvSpPr>
        <p:spPr>
          <a:xfrm>
            <a:off x="1396285" y="241672"/>
            <a:ext cx="3733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b="1">
                <a:solidFill>
                  <a:srgbClr val="7F7F7F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  <a:cs typeface="Open Sans" panose="020B0606030504020204" pitchFamily="34" charset="0"/>
              </a:rPr>
              <a:t>目次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3C3F36-A50B-9138-ADAC-3515E66780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66" y="490071"/>
            <a:ext cx="8532000" cy="457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124877-05B4-D7E5-5B95-2512C6143202}"/>
              </a:ext>
            </a:extLst>
          </p:cNvPr>
          <p:cNvSpPr txBox="1"/>
          <p:nvPr/>
        </p:nvSpPr>
        <p:spPr>
          <a:xfrm>
            <a:off x="2333447" y="1287979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53B51C6-1615-2CAB-A517-A6C3986B55F5}"/>
              </a:ext>
            </a:extLst>
          </p:cNvPr>
          <p:cNvSpPr txBox="1"/>
          <p:nvPr/>
        </p:nvSpPr>
        <p:spPr>
          <a:xfrm>
            <a:off x="2333447" y="1694011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34F791F-AD31-E1E3-DE0E-91B54316A2FB}"/>
              </a:ext>
            </a:extLst>
          </p:cNvPr>
          <p:cNvSpPr txBox="1"/>
          <p:nvPr/>
        </p:nvSpPr>
        <p:spPr>
          <a:xfrm>
            <a:off x="1582947" y="2492246"/>
            <a:ext cx="26914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D8565C-6301-0F6B-55EF-5D1298F9FA50}"/>
              </a:ext>
            </a:extLst>
          </p:cNvPr>
          <p:cNvSpPr txBox="1"/>
          <p:nvPr/>
        </p:nvSpPr>
        <p:spPr>
          <a:xfrm>
            <a:off x="2333447" y="2865400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1611D91-F03B-A676-8BB3-40470715B0E5}"/>
              </a:ext>
            </a:extLst>
          </p:cNvPr>
          <p:cNvSpPr txBox="1"/>
          <p:nvPr/>
        </p:nvSpPr>
        <p:spPr>
          <a:xfrm>
            <a:off x="2333447" y="3246789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1545B1-34C5-818B-32F5-E7FFFBDB9717}"/>
              </a:ext>
            </a:extLst>
          </p:cNvPr>
          <p:cNvSpPr txBox="1"/>
          <p:nvPr/>
        </p:nvSpPr>
        <p:spPr>
          <a:xfrm>
            <a:off x="1945257" y="3631104"/>
            <a:ext cx="23291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887942-4E70-E4BC-D7C2-5C0B795AE830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D59F33E-3D4C-2B32-8CB4-0EFF8997E45E}"/>
              </a:ext>
            </a:extLst>
          </p:cNvPr>
          <p:cNvSpPr txBox="1"/>
          <p:nvPr/>
        </p:nvSpPr>
        <p:spPr>
          <a:xfrm>
            <a:off x="750002" y="4118833"/>
            <a:ext cx="11952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STUDY </a:t>
            </a:r>
            <a:r>
              <a:rPr kumimoji="1" lang="ja-JP" altLang="en-US" sz="7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はこちら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C360F7-4C9F-D20C-2FC8-F2A5E33DAAD1}"/>
              </a:ext>
            </a:extLst>
          </p:cNvPr>
          <p:cNvSpPr txBox="1"/>
          <p:nvPr/>
        </p:nvSpPr>
        <p:spPr>
          <a:xfrm>
            <a:off x="1786969" y="4110493"/>
            <a:ext cx="16619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https://canvas-tokyo.jp/casestudy/</a:t>
            </a:r>
            <a:endParaRPr kumimoji="1" lang="ja-JP" altLang="en-US" sz="700" b="1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DE52AFC-7A95-235E-BCC5-660B940693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194" y="4152718"/>
            <a:ext cx="4320" cy="10800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CD35162-48EA-25DA-5BF4-3967891BD059}"/>
              </a:ext>
            </a:extLst>
          </p:cNvPr>
          <p:cNvSpPr txBox="1"/>
          <p:nvPr/>
        </p:nvSpPr>
        <p:spPr>
          <a:xfrm>
            <a:off x="4235884" y="1618142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P.07-10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3F56F5B-7EC6-2998-50EF-EF6F771BC5A2}"/>
              </a:ext>
            </a:extLst>
          </p:cNvPr>
          <p:cNvSpPr txBox="1"/>
          <p:nvPr/>
        </p:nvSpPr>
        <p:spPr>
          <a:xfrm>
            <a:off x="4235884" y="2407369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P.18-19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EE1A4EA-E097-F13F-57AE-B00041F67087}"/>
              </a:ext>
            </a:extLst>
          </p:cNvPr>
          <p:cNvSpPr txBox="1"/>
          <p:nvPr/>
        </p:nvSpPr>
        <p:spPr>
          <a:xfrm>
            <a:off x="4235884" y="2786184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P.20-32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AE50915-0F95-D988-DF4E-787B3CCD1BB2}"/>
              </a:ext>
            </a:extLst>
          </p:cNvPr>
          <p:cNvSpPr txBox="1"/>
          <p:nvPr/>
        </p:nvSpPr>
        <p:spPr>
          <a:xfrm>
            <a:off x="4235884" y="3171787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P.33-40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50A57AE-BC5D-7BE0-F49E-92A23E7BF2E2}"/>
              </a:ext>
            </a:extLst>
          </p:cNvPr>
          <p:cNvSpPr txBox="1"/>
          <p:nvPr/>
        </p:nvSpPr>
        <p:spPr>
          <a:xfrm>
            <a:off x="4235884" y="3547426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P.41-51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pic>
        <p:nvPicPr>
          <p:cNvPr id="27" name="図 26" descr="文字が書かれた車&#10;&#10;中程度の精度で自動的に生成された説明">
            <a:extLst>
              <a:ext uri="{FF2B5EF4-FFF2-40B4-BE49-F238E27FC236}">
                <a16:creationId xmlns:a16="http://schemas.microsoft.com/office/drawing/2014/main" id="{DC35D925-8B5C-2C2A-77E6-817CCB45C1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191" y="1882953"/>
            <a:ext cx="3857809" cy="2235880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7573FB-9407-C792-A5DC-A5E2DC0ACBB6}"/>
              </a:ext>
            </a:extLst>
          </p:cNvPr>
          <p:cNvSpPr txBox="1"/>
          <p:nvPr/>
        </p:nvSpPr>
        <p:spPr>
          <a:xfrm>
            <a:off x="745425" y="2353977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AD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MENU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033A8CA-04E2-993C-FC4D-D17AFCF6C60C}"/>
              </a:ext>
            </a:extLst>
          </p:cNvPr>
          <p:cNvSpPr txBox="1"/>
          <p:nvPr/>
        </p:nvSpPr>
        <p:spPr>
          <a:xfrm>
            <a:off x="745425" y="2734856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ORIGINAL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PACKAGE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B403CC7-FA00-9ABE-DB7F-16AA3A55714D}"/>
              </a:ext>
            </a:extLst>
          </p:cNvPr>
          <p:cNvSpPr txBox="1"/>
          <p:nvPr/>
        </p:nvSpPr>
        <p:spPr>
          <a:xfrm>
            <a:off x="736524" y="3110293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AD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MENU </a:t>
            </a:r>
            <a:r>
              <a:rPr kumimoji="1" lang="en-US" altLang="ja-JP" sz="10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–OPTION-</a:t>
            </a:r>
            <a:endParaRPr kumimoji="1" lang="ja-JP" altLang="en-US" sz="10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ABFD21A-F5C4-DCE4-D889-9DDC535FD92A}"/>
              </a:ext>
            </a:extLst>
          </p:cNvPr>
          <p:cNvSpPr txBox="1"/>
          <p:nvPr/>
        </p:nvSpPr>
        <p:spPr>
          <a:xfrm>
            <a:off x="4235884" y="1237029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P.03-06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43" name="スライド番号プレースホルダ 3">
            <a:extLst>
              <a:ext uri="{FF2B5EF4-FFF2-40B4-BE49-F238E27FC236}">
                <a16:creationId xmlns:a16="http://schemas.microsoft.com/office/drawing/2014/main" id="{EDC650D0-E365-E545-10D8-4E64E49D091C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60B3D1A-5494-B04F-B5CE-A53F0EF28D29}"/>
              </a:ext>
            </a:extLst>
          </p:cNvPr>
          <p:cNvSpPr txBox="1"/>
          <p:nvPr/>
        </p:nvSpPr>
        <p:spPr>
          <a:xfrm>
            <a:off x="4235884" y="2026467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P.11-17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9EADB1C-FCC7-BC79-88A5-B6AF01A0311F}"/>
              </a:ext>
            </a:extLst>
          </p:cNvPr>
          <p:cNvSpPr txBox="1"/>
          <p:nvPr/>
        </p:nvSpPr>
        <p:spPr>
          <a:xfrm>
            <a:off x="736524" y="1962059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500" b="1" spc="50" dirty="0"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500" b="1" spc="5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C29AB09-A767-0A34-7E87-4FCDDBF37311}"/>
              </a:ext>
            </a:extLst>
          </p:cNvPr>
          <p:cNvSpPr txBox="1"/>
          <p:nvPr/>
        </p:nvSpPr>
        <p:spPr>
          <a:xfrm>
            <a:off x="2324546" y="2102681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339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2CE5EB3C-863A-8C4D-9097-7C6166D55B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3BC09F50-1159-7446-850A-E36812C4F043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587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60BB7B03-B180-AD1A-CA5F-91EC2D79F2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446D368B-D849-6C48-A3F0-76EC2856632E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407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黒い背景と白い文字&#10;&#10;自動的に生成された説明">
            <a:extLst>
              <a:ext uri="{FF2B5EF4-FFF2-40B4-BE49-F238E27FC236}">
                <a16:creationId xmlns:a16="http://schemas.microsoft.com/office/drawing/2014/main" id="{4EB7BE8B-548C-9663-8D24-746699D1C7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905000"/>
          </a:xfrm>
          <a:prstGeom prst="rect">
            <a:avLst/>
          </a:prstGeom>
        </p:spPr>
      </p:pic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18D76CF-6CE4-5EC4-533A-899D5C385659}"/>
              </a:ext>
            </a:extLst>
          </p:cNvPr>
          <p:cNvGrpSpPr/>
          <p:nvPr/>
        </p:nvGrpSpPr>
        <p:grpSpPr>
          <a:xfrm>
            <a:off x="212595" y="1476312"/>
            <a:ext cx="2859016" cy="366691"/>
            <a:chOff x="286440" y="1975647"/>
            <a:chExt cx="3600552" cy="48891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5F86A2C-4D59-DC4E-9201-39F1CFB3DD43}"/>
                </a:ext>
              </a:extLst>
            </p:cNvPr>
            <p:cNvSpPr txBox="1"/>
            <p:nvPr/>
          </p:nvSpPr>
          <p:spPr>
            <a:xfrm>
              <a:off x="286440" y="1975647"/>
              <a:ext cx="3600552" cy="451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期　　間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2024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年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7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15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日（月）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- 7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28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日（日）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90470B9-BE54-3E42-A563-3712692589F0}"/>
                </a:ext>
              </a:extLst>
            </p:cNvPr>
            <p:cNvSpPr txBox="1"/>
            <p:nvPr/>
          </p:nvSpPr>
          <p:spPr>
            <a:xfrm>
              <a:off x="286440" y="2177308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対象商品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｜超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RIZIN.3</a:t>
              </a:r>
              <a:endParaRPr lang="ja-JP" altLang="en-US" sz="800" b="1">
                <a:latin typeface="Yu Gothic Medium" panose="020B0400000000000000" pitchFamily="34" charset="-128"/>
                <a:ea typeface="Yu Gothic Medium" panose="020B0400000000000000" pitchFamily="34" charset="-128"/>
                <a:cs typeface="Open Sans" panose="020B0606030504020204" pitchFamily="34" charset="0"/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E514755-D35B-FC9D-8192-07391F4C5078}"/>
              </a:ext>
            </a:extLst>
          </p:cNvPr>
          <p:cNvGrpSpPr/>
          <p:nvPr/>
        </p:nvGrpSpPr>
        <p:grpSpPr>
          <a:xfrm>
            <a:off x="305536" y="771959"/>
            <a:ext cx="8996579" cy="628377"/>
            <a:chOff x="407380" y="1040379"/>
            <a:chExt cx="11995438" cy="837833"/>
          </a:xfrm>
        </p:grpSpPr>
        <p:pic>
          <p:nvPicPr>
            <p:cNvPr id="10" name="図 9" descr="図形, 正方形&#10;&#10;自動的に生成された説明">
              <a:extLst>
                <a:ext uri="{FF2B5EF4-FFF2-40B4-BE49-F238E27FC236}">
                  <a16:creationId xmlns:a16="http://schemas.microsoft.com/office/drawing/2014/main" id="{ECA8C826-C431-7A45-BE6A-4ADF4CE7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380" y="1069463"/>
              <a:ext cx="766665" cy="76666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BC329EE-5C27-834A-B773-49DDBEC71858}"/>
                </a:ext>
              </a:extLst>
            </p:cNvPr>
            <p:cNvSpPr txBox="1"/>
            <p:nvPr/>
          </p:nvSpPr>
          <p:spPr>
            <a:xfrm>
              <a:off x="1174045" y="1059082"/>
              <a:ext cx="4358284" cy="53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＃超</a:t>
              </a:r>
              <a:r>
                <a:rPr lang="en-US" altLang="ja-JP" sz="20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RIZIN</a:t>
              </a:r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タクシー</a:t>
              </a:r>
              <a:endParaRPr lang="en-US" altLang="ja-JP" sz="20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3D73E0E-2D9D-4E43-B87E-36A4B0EB5C97}"/>
                </a:ext>
              </a:extLst>
            </p:cNvPr>
            <p:cNvSpPr txBox="1"/>
            <p:nvPr/>
          </p:nvSpPr>
          <p:spPr>
            <a:xfrm>
              <a:off x="4925744" y="1040379"/>
              <a:ext cx="7477074" cy="837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「超</a:t>
              </a:r>
              <a:r>
                <a:rPr lang="en" altLang="ja-JP" sz="105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RIZIN.3</a:t>
              </a:r>
              <a:r>
                <a:rPr lang="ja-JP" altLang="en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」</a:t>
              </a: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の開催を記念した特別企画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朝倉選手と平本選手のクリエイティブが映し出される専用タクシーが走行。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en" altLang="ja-JP" sz="105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Canvas</a:t>
              </a: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車両とラッピングタクシーを通じて、街ゆく人々にイベント開催を告知。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305E32C5-8530-4449-9AA1-26A1558E9A54}"/>
                </a:ext>
              </a:extLst>
            </p:cNvPr>
            <p:cNvCxnSpPr/>
            <p:nvPr/>
          </p:nvCxnSpPr>
          <p:spPr>
            <a:xfrm>
              <a:off x="4859877" y="1062113"/>
              <a:ext cx="0" cy="718145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B885698B-802F-1A8A-2715-DD274AFC60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5044" y="797777"/>
            <a:ext cx="561487" cy="569015"/>
          </a:xfrm>
          <a:prstGeom prst="rect">
            <a:avLst/>
          </a:prstGeom>
        </p:spPr>
      </p:pic>
      <p:pic>
        <p:nvPicPr>
          <p:cNvPr id="21" name="図 20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612F6C73-1138-B5CB-3E63-E14BECD469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011" y="277790"/>
            <a:ext cx="609464" cy="12372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E6E19D9-561A-3FFA-F961-BFD8F99F5DF0}"/>
              </a:ext>
            </a:extLst>
          </p:cNvPr>
          <p:cNvSpPr txBox="1"/>
          <p:nvPr/>
        </p:nvSpPr>
        <p:spPr>
          <a:xfrm>
            <a:off x="6860873" y="260618"/>
            <a:ext cx="232173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675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https://canvas-</a:t>
            </a:r>
            <a:r>
              <a:rPr lang="en" altLang="ja-JP" sz="675" b="1" dirty="0" err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tokyo.jp</a:t>
            </a:r>
            <a:r>
              <a:rPr lang="en" altLang="ja-JP" sz="675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/</a:t>
            </a:r>
            <a:r>
              <a:rPr lang="en" altLang="ja-JP" sz="675" b="1" dirty="0" err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casestudy</a:t>
            </a:r>
            <a:r>
              <a:rPr lang="en" altLang="ja-JP" sz="675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/</a:t>
            </a:r>
            <a:r>
              <a:rPr lang="en" altLang="ja-JP" sz="675" b="1" dirty="0" err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rizin</a:t>
            </a:r>
            <a:r>
              <a:rPr lang="en" altLang="ja-JP" sz="675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/</a:t>
            </a:r>
            <a:endParaRPr lang="ja-JP" altLang="en-US" sz="675" b="1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556FD9-AB75-67C8-09AD-C5DAC547B98F}"/>
              </a:ext>
            </a:extLst>
          </p:cNvPr>
          <p:cNvSpPr txBox="1"/>
          <p:nvPr/>
        </p:nvSpPr>
        <p:spPr>
          <a:xfrm>
            <a:off x="2193519" y="253435"/>
            <a:ext cx="23217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株式会社ドリームファクトリーワールドワイド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FE28DA0-7ACB-E938-B328-E6225D497A6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77" y="490072"/>
            <a:ext cx="8532000" cy="4577"/>
          </a:xfrm>
          <a:prstGeom prst="rect">
            <a:avLst/>
          </a:prstGeom>
        </p:spPr>
      </p:pic>
      <p:pic>
        <p:nvPicPr>
          <p:cNvPr id="27" name="図 26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04C90306-7797-28DF-684D-64B55BFE3B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45" y="222914"/>
            <a:ext cx="1895988" cy="164869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D011A7B-B240-DECF-F592-AF8EE0584F2A}"/>
              </a:ext>
            </a:extLst>
          </p:cNvPr>
          <p:cNvSpPr txBox="1"/>
          <p:nvPr/>
        </p:nvSpPr>
        <p:spPr>
          <a:xfrm>
            <a:off x="2911988" y="1481735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対象車両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Canvas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搭載車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90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台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+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外装ラッピング車両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10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台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" panose="020B0606030504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76DA993-1A38-AA02-22C9-5BF556E08CB2}"/>
              </a:ext>
            </a:extLst>
          </p:cNvPr>
          <p:cNvSpPr txBox="1"/>
          <p:nvPr/>
        </p:nvSpPr>
        <p:spPr>
          <a:xfrm>
            <a:off x="2914225" y="1635514"/>
            <a:ext cx="63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実施内容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｜朝倉選手と平本選手のクリエイティブを「</a:t>
            </a:r>
            <a:r>
              <a:rPr lang="en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Canvas</a:t>
            </a:r>
            <a:r>
              <a:rPr lang="ja-JP" altLang="en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」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やラッピングタクシーで展開。</a:t>
            </a:r>
            <a:endParaRPr lang="en-US" altLang="ja-JP" sz="800" b="1" dirty="0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　　　　　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en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PR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動画の放映や勝敗予想キャンペーン、タクシーアプリ「</a:t>
            </a:r>
            <a:r>
              <a:rPr lang="en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S.RIDE</a:t>
            </a:r>
            <a:r>
              <a:rPr lang="ja-JP" altLang="en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」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を活用した指定配車など、多角的な取り組みを実施。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52CE19-C164-10B9-4D27-23866A84FD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5" r="700"/>
          <a:stretch/>
        </p:blipFill>
        <p:spPr>
          <a:xfrm>
            <a:off x="6827404" y="3493786"/>
            <a:ext cx="1997193" cy="99186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3D9CA6F-595C-B6FB-4BAA-B7D02EDDEC79}"/>
              </a:ext>
            </a:extLst>
          </p:cNvPr>
          <p:cNvSpPr txBox="1"/>
          <p:nvPr/>
        </p:nvSpPr>
        <p:spPr>
          <a:xfrm>
            <a:off x="3949706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BFA6E4D-6458-5335-556D-1EC0CA8D48B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332" r="6332"/>
          <a:stretch/>
        </p:blipFill>
        <p:spPr>
          <a:xfrm>
            <a:off x="4741427" y="2004642"/>
            <a:ext cx="1959007" cy="12582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2AD9659-1C82-187B-463C-D91C0C98FB1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9" r="149"/>
          <a:stretch/>
        </p:blipFill>
        <p:spPr>
          <a:xfrm>
            <a:off x="4738776" y="3350337"/>
            <a:ext cx="1991443" cy="12787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E0F06F9-A085-5BD5-3B24-ED5C4D5EDF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4" b="84"/>
          <a:stretch/>
        </p:blipFill>
        <p:spPr>
          <a:xfrm>
            <a:off x="6827404" y="2003700"/>
            <a:ext cx="1963991" cy="1258200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509EDDD6-3B44-0E37-C26E-9B8C23BA5C6A}"/>
              </a:ext>
            </a:extLst>
          </p:cNvPr>
          <p:cNvGrpSpPr/>
          <p:nvPr/>
        </p:nvGrpSpPr>
        <p:grpSpPr>
          <a:xfrm>
            <a:off x="305534" y="2009639"/>
            <a:ext cx="4266467" cy="2617305"/>
            <a:chOff x="305534" y="2009639"/>
            <a:chExt cx="4266467" cy="2617305"/>
          </a:xfrm>
        </p:grpSpPr>
        <p:pic>
          <p:nvPicPr>
            <p:cNvPr id="28" name="図 27" descr="テキスト, ホワイトボ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A194106A-528C-E8C4-D906-82BBA713B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14891" y="2632800"/>
              <a:ext cx="1036720" cy="647950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FA227D7F-23F9-B5FF-9DF2-550022C0C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6631" b="6631"/>
            <a:stretch/>
          </p:blipFill>
          <p:spPr>
            <a:xfrm>
              <a:off x="305534" y="2009639"/>
              <a:ext cx="4266467" cy="2617305"/>
            </a:xfrm>
            <a:prstGeom prst="rect">
              <a:avLst/>
            </a:prstGeom>
          </p:spPr>
        </p:pic>
      </p:grpSp>
      <p:sp>
        <p:nvSpPr>
          <p:cNvPr id="31" name="スライド番号プレースホルダ 3">
            <a:extLst>
              <a:ext uri="{FF2B5EF4-FFF2-40B4-BE49-F238E27FC236}">
                <a16:creationId xmlns:a16="http://schemas.microsoft.com/office/drawing/2014/main" id="{59749291-B799-B919-34E1-51FEE229AB7C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84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3FFFB6B8-ABA5-E694-D832-665BA74FF4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F6080A72-6214-A64E-A3E9-ECA31084D234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23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32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ダイアグラム&#10;&#10;自動的に生成された説明">
            <a:extLst>
              <a:ext uri="{FF2B5EF4-FFF2-40B4-BE49-F238E27FC236}">
                <a16:creationId xmlns:a16="http://schemas.microsoft.com/office/drawing/2014/main" id="{615A14D3-F927-1A97-6CEC-BB6C3362DC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53A62941-8BC5-6743-988E-34B4A9A3C625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24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33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15EC86D0-EB6D-D868-AF26-2BBA5394D2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140B7759-3252-634C-AF1A-F5037032C0CE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25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78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76FB65B6-A5E5-AA49-985D-7099E153FA7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B6371AF3-BD0C-C75C-6629-A9E233D8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スライド番号プレースホルダ 3">
            <a:extLst>
              <a:ext uri="{FF2B5EF4-FFF2-40B4-BE49-F238E27FC236}">
                <a16:creationId xmlns:a16="http://schemas.microsoft.com/office/drawing/2014/main" id="{B2FA63BD-66BD-E550-8F4E-C588EB8B6AFE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35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2F8640E0-41AE-3AAF-373C-D7A56B863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C49583CC-A7E6-9D81-20F8-4BAF5D182D93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27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0564FD8-4F94-4495-5BB5-7A634174FF79}"/>
              </a:ext>
            </a:extLst>
          </p:cNvPr>
          <p:cNvSpPr txBox="1"/>
          <p:nvPr/>
        </p:nvSpPr>
        <p:spPr>
          <a:xfrm>
            <a:off x="221566" y="4333875"/>
            <a:ext cx="2364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00" i="0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lang="ja-JP" altLang="en-US" sz="500" i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リアウィングラッピングは、大和自動車交通のみのメニューとなります。</a:t>
            </a:r>
            <a:endParaRPr kumimoji="1" lang="ja-JP" altLang="en-US" sz="5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04845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45">
            <a:extLst>
              <a:ext uri="{FF2B5EF4-FFF2-40B4-BE49-F238E27FC236}">
                <a16:creationId xmlns:a16="http://schemas.microsoft.com/office/drawing/2014/main" id="{43A5174F-0FE1-1B1A-DA70-445196DD6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4" b="1634"/>
          <a:stretch/>
        </p:blipFill>
        <p:spPr>
          <a:xfrm>
            <a:off x="6827403" y="2003700"/>
            <a:ext cx="1959007" cy="12582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31C4B6B3-8D25-6530-B247-5B6F36739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2" b="1882"/>
          <a:stretch/>
        </p:blipFill>
        <p:spPr>
          <a:xfrm>
            <a:off x="4741873" y="2003700"/>
            <a:ext cx="1959425" cy="1258200"/>
          </a:xfrm>
          <a:prstGeom prst="rect">
            <a:avLst/>
          </a:prstGeom>
        </p:spPr>
      </p:pic>
      <p:pic>
        <p:nvPicPr>
          <p:cNvPr id="37" name="コンテンツ プレースホルダー 8">
            <a:extLst>
              <a:ext uri="{FF2B5EF4-FFF2-40B4-BE49-F238E27FC236}">
                <a16:creationId xmlns:a16="http://schemas.microsoft.com/office/drawing/2014/main" id="{E39AE573-F2C7-CE1F-8914-E929A2C7D8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14" r="6114"/>
          <a:stretch/>
        </p:blipFill>
        <p:spPr>
          <a:xfrm>
            <a:off x="4734901" y="3349124"/>
            <a:ext cx="1959008" cy="1258200"/>
          </a:xfrm>
          <a:prstGeom prst="rect">
            <a:avLst/>
          </a:prstGeom>
        </p:spPr>
      </p:pic>
      <p:pic>
        <p:nvPicPr>
          <p:cNvPr id="2" name="図 1" descr="黒い背景と白い文字&#10;&#10;自動的に生成された説明">
            <a:extLst>
              <a:ext uri="{FF2B5EF4-FFF2-40B4-BE49-F238E27FC236}">
                <a16:creationId xmlns:a16="http://schemas.microsoft.com/office/drawing/2014/main" id="{4EB7BE8B-548C-9663-8D24-746699D1C7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905000"/>
          </a:xfrm>
          <a:prstGeom prst="rect">
            <a:avLst/>
          </a:prstGeom>
        </p:spPr>
      </p:pic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18D76CF-6CE4-5EC4-533A-899D5C385659}"/>
              </a:ext>
            </a:extLst>
          </p:cNvPr>
          <p:cNvGrpSpPr/>
          <p:nvPr/>
        </p:nvGrpSpPr>
        <p:grpSpPr>
          <a:xfrm>
            <a:off x="212594" y="1476312"/>
            <a:ext cx="2762425" cy="366691"/>
            <a:chOff x="286439" y="1975647"/>
            <a:chExt cx="3683233" cy="48891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5F86A2C-4D59-DC4E-9201-39F1CFB3DD43}"/>
                </a:ext>
              </a:extLst>
            </p:cNvPr>
            <p:cNvSpPr txBox="1"/>
            <p:nvPr/>
          </p:nvSpPr>
          <p:spPr>
            <a:xfrm>
              <a:off x="286439" y="1975647"/>
              <a:ext cx="3683233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期　　間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2024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年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3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11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日（月）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- 3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24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日（日）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90470B9-BE54-3E42-A563-3712692589F0}"/>
                </a:ext>
              </a:extLst>
            </p:cNvPr>
            <p:cNvSpPr txBox="1"/>
            <p:nvPr/>
          </p:nvSpPr>
          <p:spPr>
            <a:xfrm>
              <a:off x="286440" y="2177308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対象商品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｜銀粒仁丹</a:t>
              </a:r>
              <a:endParaRPr lang="ja-JP" altLang="en-US" sz="800" b="1">
                <a:latin typeface="Yu Gothic Medium" panose="020B0400000000000000" pitchFamily="34" charset="-128"/>
                <a:ea typeface="Yu Gothic Medium" panose="020B0400000000000000" pitchFamily="34" charset="-128"/>
                <a:cs typeface="Open Sans" panose="020B0606030504020204" pitchFamily="34" charset="0"/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E514755-D35B-FC9D-8192-07391F4C5078}"/>
              </a:ext>
            </a:extLst>
          </p:cNvPr>
          <p:cNvGrpSpPr/>
          <p:nvPr/>
        </p:nvGrpSpPr>
        <p:grpSpPr>
          <a:xfrm>
            <a:off x="305536" y="771959"/>
            <a:ext cx="8996579" cy="721913"/>
            <a:chOff x="407380" y="1040379"/>
            <a:chExt cx="11995438" cy="962547"/>
          </a:xfrm>
        </p:grpSpPr>
        <p:pic>
          <p:nvPicPr>
            <p:cNvPr id="10" name="図 9" descr="図形, 正方形&#10;&#10;自動的に生成された説明">
              <a:extLst>
                <a:ext uri="{FF2B5EF4-FFF2-40B4-BE49-F238E27FC236}">
                  <a16:creationId xmlns:a16="http://schemas.microsoft.com/office/drawing/2014/main" id="{ECA8C826-C431-7A45-BE6A-4ADF4CE7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380" y="1069463"/>
              <a:ext cx="766665" cy="76666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BC329EE-5C27-834A-B773-49DDBEC71858}"/>
                </a:ext>
              </a:extLst>
            </p:cNvPr>
            <p:cNvSpPr txBox="1"/>
            <p:nvPr/>
          </p:nvSpPr>
          <p:spPr>
            <a:xfrm>
              <a:off x="1174045" y="1059082"/>
              <a:ext cx="4358284" cy="943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＃タイムスリップ</a:t>
              </a:r>
              <a:endParaRPr lang="en-US" altLang="ja-JP" sz="20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　仁丹タクシー</a:t>
              </a:r>
              <a:endParaRPr lang="en-US" altLang="ja-JP" sz="20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3D73E0E-2D9D-4E43-B87E-36A4B0EB5C97}"/>
                </a:ext>
              </a:extLst>
            </p:cNvPr>
            <p:cNvSpPr txBox="1"/>
            <p:nvPr/>
          </p:nvSpPr>
          <p:spPr>
            <a:xfrm>
              <a:off x="4925744" y="1040379"/>
              <a:ext cx="7477074" cy="837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「仁丹」リブランディング特別企画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仁丹が最も売れた昭和</a:t>
              </a:r>
              <a:r>
                <a:rPr lang="en-US" altLang="ja-JP" sz="105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50</a:t>
              </a: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年代の光景を車内で再現し、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昭和にタイムスリップしたような体験ができる特別なタクシーも走行。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305E32C5-8530-4449-9AA1-26A1558E9A54}"/>
                </a:ext>
              </a:extLst>
            </p:cNvPr>
            <p:cNvCxnSpPr/>
            <p:nvPr/>
          </p:nvCxnSpPr>
          <p:spPr>
            <a:xfrm>
              <a:off x="4859877" y="1062113"/>
              <a:ext cx="0" cy="718145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B885698B-802F-1A8A-2715-DD274AFC60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5536" y="797777"/>
            <a:ext cx="574998" cy="574998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556FD9-AB75-67C8-09AD-C5DAC547B98F}"/>
              </a:ext>
            </a:extLst>
          </p:cNvPr>
          <p:cNvSpPr txBox="1"/>
          <p:nvPr/>
        </p:nvSpPr>
        <p:spPr>
          <a:xfrm>
            <a:off x="2193519" y="253435"/>
            <a:ext cx="23217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森下仁丹株式会社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FE28DA0-7ACB-E938-B328-E6225D497A6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77" y="490072"/>
            <a:ext cx="8532000" cy="4577"/>
          </a:xfrm>
          <a:prstGeom prst="rect">
            <a:avLst/>
          </a:prstGeom>
        </p:spPr>
      </p:pic>
      <p:pic>
        <p:nvPicPr>
          <p:cNvPr id="27" name="図 26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04C90306-7797-28DF-684D-64B55BFE3BE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45" y="222914"/>
            <a:ext cx="1895988" cy="164869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D011A7B-B240-DECF-F592-AF8EE0584F2A}"/>
              </a:ext>
            </a:extLst>
          </p:cNvPr>
          <p:cNvSpPr txBox="1"/>
          <p:nvPr/>
        </p:nvSpPr>
        <p:spPr>
          <a:xfrm>
            <a:off x="2911988" y="1481735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対象車両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Canvas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搭載車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100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台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+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フルラッピング特別車両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1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台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" panose="020B0606030504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76DA993-1A38-AA02-22C9-5BF556E08CB2}"/>
              </a:ext>
            </a:extLst>
          </p:cNvPr>
          <p:cNvSpPr txBox="1"/>
          <p:nvPr/>
        </p:nvSpPr>
        <p:spPr>
          <a:xfrm>
            <a:off x="2914225" y="1635514"/>
            <a:ext cx="6229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実施内容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Canvas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車両では「銀粒仁丹」のコンセプト映像を放映。乗車した方にオリジナルの乗車証と「銀粒仁丹」を配布。</a:t>
            </a:r>
            <a:endParaRPr lang="en-US" altLang="ja-JP" sz="800" b="1" dirty="0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　　　　　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フルラッピング車両では昭和レトロをイメージしたデザインを内装に施し、タイムスリップしたような体験を提供。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8F7968CB-5625-0F6B-3CB6-2AF7C1A82E0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598" b="4598"/>
          <a:stretch/>
        </p:blipFill>
        <p:spPr>
          <a:xfrm>
            <a:off x="285364" y="2003700"/>
            <a:ext cx="4302410" cy="260234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F52CE19-C164-10B9-4D27-23866A84FD1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389" b="8389"/>
          <a:stretch/>
        </p:blipFill>
        <p:spPr>
          <a:xfrm>
            <a:off x="6823199" y="3347774"/>
            <a:ext cx="1963211" cy="1260900"/>
          </a:xfrm>
          <a:prstGeom prst="rect">
            <a:avLst/>
          </a:prstGeom>
        </p:spPr>
      </p:pic>
      <p:pic>
        <p:nvPicPr>
          <p:cNvPr id="4" name="図 3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223C461-7C95-7ECB-1472-40624DE16DA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724" y="276877"/>
            <a:ext cx="609464" cy="12372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F90F88B-A5FE-D04A-DFA1-0FC31A6222D4}"/>
              </a:ext>
            </a:extLst>
          </p:cNvPr>
          <p:cNvSpPr txBox="1"/>
          <p:nvPr/>
        </p:nvSpPr>
        <p:spPr>
          <a:xfrm>
            <a:off x="6973789" y="251390"/>
            <a:ext cx="21814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https://canvas-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tokyo.jp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casestudy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morishitajintan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C7807F-6159-7E0D-63B0-69EE7B40406D}"/>
              </a:ext>
            </a:extLst>
          </p:cNvPr>
          <p:cNvSpPr txBox="1"/>
          <p:nvPr/>
        </p:nvSpPr>
        <p:spPr>
          <a:xfrm>
            <a:off x="3961452" y="4809601"/>
            <a:ext cx="1240115" cy="16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D63028C9-B264-58DC-3787-3069143CF6DF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87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車の運転席にいる人&#10;&#10;中程度の精度で自動的に生成された説明">
            <a:extLst>
              <a:ext uri="{FF2B5EF4-FFF2-40B4-BE49-F238E27FC236}">
                <a16:creationId xmlns:a16="http://schemas.microsoft.com/office/drawing/2014/main" id="{89704433-831F-D544-4770-3E1CDD19B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4" r="5705"/>
          <a:stretch/>
        </p:blipFill>
        <p:spPr>
          <a:xfrm>
            <a:off x="4741427" y="2004642"/>
            <a:ext cx="1959007" cy="1258200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F0C5B058-5B86-782C-E430-EF71AFDA09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3" t="4875" r="6594" b="12057"/>
          <a:stretch/>
        </p:blipFill>
        <p:spPr>
          <a:xfrm>
            <a:off x="4738776" y="3350337"/>
            <a:ext cx="1991443" cy="1278760"/>
          </a:xfrm>
          <a:prstGeom prst="rect">
            <a:avLst/>
          </a:prstGeom>
        </p:spPr>
      </p:pic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5709AB4-6147-C475-57FB-5CDEB7AA1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1" r="7205"/>
          <a:stretch/>
        </p:blipFill>
        <p:spPr>
          <a:xfrm>
            <a:off x="6827404" y="2003700"/>
            <a:ext cx="1963991" cy="1258200"/>
          </a:xfrm>
          <a:prstGeom prst="rect">
            <a:avLst/>
          </a:prstGeom>
        </p:spPr>
      </p:pic>
      <p:pic>
        <p:nvPicPr>
          <p:cNvPr id="2" name="図 1" descr="黒い背景と白い文字&#10;&#10;自動的に生成された説明">
            <a:extLst>
              <a:ext uri="{FF2B5EF4-FFF2-40B4-BE49-F238E27FC236}">
                <a16:creationId xmlns:a16="http://schemas.microsoft.com/office/drawing/2014/main" id="{4EB7BE8B-548C-9663-8D24-746699D1C7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9050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E6646920-7281-B640-9550-D1B900D71C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501902"/>
            <a:ext cx="0" cy="139700"/>
          </a:xfrm>
          <a:prstGeom prst="rect">
            <a:avLst/>
          </a:prstGeom>
        </p:spPr>
      </p:pic>
      <p:sp>
        <p:nvSpPr>
          <p:cNvPr id="28" name="スライド番号プレースホルダ 3">
            <a:extLst>
              <a:ext uri="{FF2B5EF4-FFF2-40B4-BE49-F238E27FC236}">
                <a16:creationId xmlns:a16="http://schemas.microsoft.com/office/drawing/2014/main" id="{5660559C-11AE-C14A-916B-0FD1918C7954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6" y="4811806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lang="en-US" altLang="ja-JP" sz="700" spc="3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29</a:t>
            </a:fld>
            <a:endParaRPr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E514755-D35B-FC9D-8192-07391F4C5078}"/>
              </a:ext>
            </a:extLst>
          </p:cNvPr>
          <p:cNvGrpSpPr/>
          <p:nvPr/>
        </p:nvGrpSpPr>
        <p:grpSpPr>
          <a:xfrm>
            <a:off x="305536" y="787646"/>
            <a:ext cx="8670965" cy="628377"/>
            <a:chOff x="407380" y="1053297"/>
            <a:chExt cx="11561286" cy="837834"/>
          </a:xfrm>
        </p:grpSpPr>
        <p:pic>
          <p:nvPicPr>
            <p:cNvPr id="10" name="図 9" descr="図形, 正方形&#10;&#10;自動的に生成された説明">
              <a:extLst>
                <a:ext uri="{FF2B5EF4-FFF2-40B4-BE49-F238E27FC236}">
                  <a16:creationId xmlns:a16="http://schemas.microsoft.com/office/drawing/2014/main" id="{ECA8C826-C431-7A45-BE6A-4ADF4CE7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380" y="1065109"/>
              <a:ext cx="766665" cy="76666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BC329EE-5C27-834A-B773-49DDBEC71858}"/>
                </a:ext>
              </a:extLst>
            </p:cNvPr>
            <p:cNvSpPr txBox="1"/>
            <p:nvPr/>
          </p:nvSpPr>
          <p:spPr>
            <a:xfrm>
              <a:off x="1117599" y="1177237"/>
              <a:ext cx="4095210" cy="621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3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＃貞子タクシー</a:t>
              </a:r>
              <a:endParaRPr lang="en-US" altLang="ja-JP" sz="243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3D73E0E-2D9D-4E43-B87E-36A4B0EB5C97}"/>
                </a:ext>
              </a:extLst>
            </p:cNvPr>
            <p:cNvSpPr txBox="1"/>
            <p:nvPr/>
          </p:nvSpPr>
          <p:spPr>
            <a:xfrm>
              <a:off x="4491592" y="1053297"/>
              <a:ext cx="7477074" cy="837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</a:rPr>
                <a:t>新型サイネージで、タクシー限定の特典映像を放映するほか、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</a:rPr>
                <a:t>サイネージから貞子が這い出てくる体験ができる</a:t>
              </a:r>
              <a:r>
                <a:rPr lang="en" altLang="ja-JP" sz="105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AR</a:t>
              </a: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</a:rPr>
                <a:t>施策など、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</a:rPr>
                <a:t>迫力満点の仕掛けを施したタクシー</a:t>
              </a:r>
              <a:endParaRPr lang="en-US" altLang="ja-JP" sz="145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305E32C5-8530-4449-9AA1-26A1558E9A54}"/>
                </a:ext>
              </a:extLst>
            </p:cNvPr>
            <p:cNvCxnSpPr/>
            <p:nvPr/>
          </p:nvCxnSpPr>
          <p:spPr>
            <a:xfrm>
              <a:off x="4327553" y="1079285"/>
              <a:ext cx="0" cy="718145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B167C4BD-008E-0B24-AF97-D02F259D0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701" y="853988"/>
            <a:ext cx="532664" cy="450139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F528C2C1-AE5A-C795-EA23-09286C823387}"/>
              </a:ext>
            </a:extLst>
          </p:cNvPr>
          <p:cNvGrpSpPr/>
          <p:nvPr/>
        </p:nvGrpSpPr>
        <p:grpSpPr>
          <a:xfrm>
            <a:off x="212594" y="1479793"/>
            <a:ext cx="2913009" cy="366693"/>
            <a:chOff x="286439" y="1975647"/>
            <a:chExt cx="3884012" cy="488920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16D11BA0-B9DC-B542-2726-527D7C2D0529}"/>
                </a:ext>
              </a:extLst>
            </p:cNvPr>
            <p:cNvSpPr txBox="1"/>
            <p:nvPr/>
          </p:nvSpPr>
          <p:spPr>
            <a:xfrm>
              <a:off x="286439" y="1975647"/>
              <a:ext cx="388401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期　　間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2022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年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10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24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日（月）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- 11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6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日（日）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A9D543C1-DBCE-FA67-A4EA-D87B68122D96}"/>
                </a:ext>
              </a:extLst>
            </p:cNvPr>
            <p:cNvSpPr txBox="1"/>
            <p:nvPr/>
          </p:nvSpPr>
          <p:spPr>
            <a:xfrm>
              <a:off x="286440" y="2177310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対象商品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映画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『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貞子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DX』</a:t>
              </a:r>
              <a:endParaRPr lang="ja-JP" altLang="en-US" sz="800" b="1">
                <a:latin typeface="Yu Gothic Medium" panose="020B0400000000000000" pitchFamily="34" charset="-128"/>
                <a:ea typeface="Yu Gothic Medium" panose="020B0400000000000000" pitchFamily="34" charset="-128"/>
                <a:cs typeface="Open Sans ExtraBold" panose="020B0606030504020204" pitchFamily="34" charset="0"/>
              </a:endParaRPr>
            </a:p>
          </p:txBody>
        </p:sp>
      </p:grpSp>
      <p:pic>
        <p:nvPicPr>
          <p:cNvPr id="38" name="図 37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834EBD-5ECA-B2C5-AABB-E200BB5831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426" y="277790"/>
            <a:ext cx="609464" cy="123726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57E9F64-3CF6-F74F-A4B5-A60A231874A7}"/>
              </a:ext>
            </a:extLst>
          </p:cNvPr>
          <p:cNvSpPr txBox="1"/>
          <p:nvPr/>
        </p:nvSpPr>
        <p:spPr>
          <a:xfrm>
            <a:off x="6917490" y="252304"/>
            <a:ext cx="20233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https://canvas-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tokyo.jp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casestudy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sadakotaxi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endParaRPr lang="ja-JP" altLang="en-US" sz="700" b="1">
              <a:latin typeface="Yu Gothic" panose="020B0400000000000000" pitchFamily="34" charset="-128"/>
              <a:ea typeface="Yu Gothic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0A0381E-A825-332E-B2C8-0205B6F81EEE}"/>
              </a:ext>
            </a:extLst>
          </p:cNvPr>
          <p:cNvSpPr txBox="1"/>
          <p:nvPr/>
        </p:nvSpPr>
        <p:spPr>
          <a:xfrm>
            <a:off x="2193519" y="253435"/>
            <a:ext cx="23217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株式会社</a:t>
            </a:r>
            <a:r>
              <a:rPr lang="en" altLang="ja-JP" sz="700" b="1" dirty="0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KADOKAWA</a:t>
            </a: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6ABEF92E-262C-53C1-189C-8FD426D064E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77" y="490072"/>
            <a:ext cx="8532000" cy="4577"/>
          </a:xfrm>
          <a:prstGeom prst="rect">
            <a:avLst/>
          </a:prstGeom>
        </p:spPr>
      </p:pic>
      <p:pic>
        <p:nvPicPr>
          <p:cNvPr id="44" name="図 4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52E7B261-8B5F-D4D7-719B-C4273566EC2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45" y="222914"/>
            <a:ext cx="1895988" cy="164869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D84337B-5219-A7EE-F5D2-4388AA9B3B15}"/>
              </a:ext>
            </a:extLst>
          </p:cNvPr>
          <p:cNvSpPr txBox="1"/>
          <p:nvPr/>
        </p:nvSpPr>
        <p:spPr>
          <a:xfrm>
            <a:off x="3961453" y="4809601"/>
            <a:ext cx="1240115" cy="16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C9F51B0-8CAF-EBB6-238F-14142B646E2A}"/>
              </a:ext>
            </a:extLst>
          </p:cNvPr>
          <p:cNvSpPr txBox="1"/>
          <p:nvPr/>
        </p:nvSpPr>
        <p:spPr>
          <a:xfrm>
            <a:off x="2911988" y="1481735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対象車両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Canvas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搭載車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 50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台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0216677-A9A9-0F7F-D4DF-4223871EFC9E}"/>
              </a:ext>
            </a:extLst>
          </p:cNvPr>
          <p:cNvSpPr txBox="1"/>
          <p:nvPr/>
        </p:nvSpPr>
        <p:spPr>
          <a:xfrm>
            <a:off x="2914226" y="1635513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実施内容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｜貞子からのメッセージ放映や、タクシーサイネージから這い出る仕掛け等、本編がさらに楽しめる移動体験を提供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7E44DB-64B8-9746-6FA5-099E0F9C05C7}"/>
              </a:ext>
            </a:extLst>
          </p:cNvPr>
          <p:cNvSpPr txBox="1"/>
          <p:nvPr/>
        </p:nvSpPr>
        <p:spPr>
          <a:xfrm>
            <a:off x="212596" y="4809601"/>
            <a:ext cx="1240115" cy="16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" dirty="0">
                <a:latin typeface="Open Sans Light" pitchFamily="2" charset="0"/>
                <a:cs typeface="Open Sans Light" pitchFamily="2" charset="0"/>
              </a:rPr>
              <a:t>©2022『</a:t>
            </a:r>
            <a:r>
              <a:rPr lang="ja-JP" altLang="en-US" sz="480">
                <a:latin typeface="Open Sans Light" pitchFamily="2" charset="0"/>
                <a:cs typeface="Open Sans Light" pitchFamily="2" charset="0"/>
              </a:rPr>
              <a:t>貞子</a:t>
            </a:r>
            <a:r>
              <a:rPr lang="en" altLang="ja-JP" sz="480" dirty="0">
                <a:latin typeface="Open Sans Light" pitchFamily="2" charset="0"/>
                <a:cs typeface="Open Sans Light" pitchFamily="2" charset="0"/>
              </a:rPr>
              <a:t>DX』</a:t>
            </a:r>
            <a:r>
              <a:rPr lang="ja-JP" altLang="en-US" sz="480">
                <a:latin typeface="Open Sans Light" pitchFamily="2" charset="0"/>
                <a:cs typeface="Open Sans Light" pitchFamily="2" charset="0"/>
              </a:rPr>
              <a:t>製作委員会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BB2E5FA-3DB1-0FA9-8DDA-C727625C35F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542" t="12669" r="59614" b="18067"/>
          <a:stretch/>
        </p:blipFill>
        <p:spPr>
          <a:xfrm>
            <a:off x="6803524" y="3333757"/>
            <a:ext cx="672694" cy="131967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CE2C7076-16CC-A26B-38AA-1524C3AACFD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9668" t="12236" r="488" b="18948"/>
          <a:stretch/>
        </p:blipFill>
        <p:spPr>
          <a:xfrm>
            <a:off x="7494268" y="3324732"/>
            <a:ext cx="668840" cy="1303579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990F612A-D9E0-D025-872A-770EB5CD018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9854" t="11977" r="20302" b="18899"/>
          <a:stretch/>
        </p:blipFill>
        <p:spPr>
          <a:xfrm>
            <a:off x="8154082" y="3324732"/>
            <a:ext cx="665830" cy="1303579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0C816C09-BB13-8BF6-C683-2850D10A0F5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3973" b="3973"/>
          <a:stretch/>
        </p:blipFill>
        <p:spPr>
          <a:xfrm>
            <a:off x="305534" y="2009639"/>
            <a:ext cx="4266467" cy="26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17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輸送, 車 が含まれている画像&#10;&#10;自動的に生成された説明">
            <a:extLst>
              <a:ext uri="{FF2B5EF4-FFF2-40B4-BE49-F238E27FC236}">
                <a16:creationId xmlns:a16="http://schemas.microsoft.com/office/drawing/2014/main" id="{1E216C2C-A696-2846-B429-3B2C8A070C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79253D40-0C2F-D319-5563-212EF442D4B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745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45" descr="車の運転席にいる男性&#10;&#10;中程度の精度で自動的に生成された説明">
            <a:extLst>
              <a:ext uri="{FF2B5EF4-FFF2-40B4-BE49-F238E27FC236}">
                <a16:creationId xmlns:a16="http://schemas.microsoft.com/office/drawing/2014/main" id="{43A5174F-0FE1-1B1A-DA70-445196DD6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4" r="4015"/>
          <a:stretch/>
        </p:blipFill>
        <p:spPr>
          <a:xfrm>
            <a:off x="6827403" y="2003700"/>
            <a:ext cx="1959007" cy="1258200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C9CDFEBE-0439-32B8-0438-C422FCAEFAA7}"/>
              </a:ext>
            </a:extLst>
          </p:cNvPr>
          <p:cNvSpPr/>
          <p:nvPr/>
        </p:nvSpPr>
        <p:spPr>
          <a:xfrm>
            <a:off x="6841036" y="3349124"/>
            <a:ext cx="1945375" cy="1258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9" name="図 38" descr="モニター画面に映る車&#10;&#10;中程度の精度で自動的に生成された説明">
            <a:extLst>
              <a:ext uri="{FF2B5EF4-FFF2-40B4-BE49-F238E27FC236}">
                <a16:creationId xmlns:a16="http://schemas.microsoft.com/office/drawing/2014/main" id="{A2C188C8-6B07-1595-CE71-5CC11EF22F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58" r="16336"/>
          <a:stretch/>
        </p:blipFill>
        <p:spPr>
          <a:xfrm>
            <a:off x="7042190" y="3349124"/>
            <a:ext cx="1575853" cy="1258200"/>
          </a:xfrm>
          <a:prstGeom prst="rect">
            <a:avLst/>
          </a:prstGeom>
        </p:spPr>
      </p:pic>
      <p:pic>
        <p:nvPicPr>
          <p:cNvPr id="30" name="図 29" descr="車の運転席に座っている男性&#10;&#10;中程度の精度で自動的に生成された説明">
            <a:extLst>
              <a:ext uri="{FF2B5EF4-FFF2-40B4-BE49-F238E27FC236}">
                <a16:creationId xmlns:a16="http://schemas.microsoft.com/office/drawing/2014/main" id="{31C4B6B3-8D25-6530-B247-5B6F367391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18" r="5377"/>
          <a:stretch/>
        </p:blipFill>
        <p:spPr>
          <a:xfrm>
            <a:off x="4741873" y="2003700"/>
            <a:ext cx="1959425" cy="1258200"/>
          </a:xfrm>
          <a:prstGeom prst="rect">
            <a:avLst/>
          </a:prstGeom>
        </p:spPr>
      </p:pic>
      <p:pic>
        <p:nvPicPr>
          <p:cNvPr id="37" name="コンテンツ プレースホルダー 8">
            <a:extLst>
              <a:ext uri="{FF2B5EF4-FFF2-40B4-BE49-F238E27FC236}">
                <a16:creationId xmlns:a16="http://schemas.microsoft.com/office/drawing/2014/main" id="{E39AE573-F2C7-CE1F-8914-E929A2C7D8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07" t="5580" r="20139" b="19626"/>
          <a:stretch/>
        </p:blipFill>
        <p:spPr>
          <a:xfrm>
            <a:off x="4734901" y="3349124"/>
            <a:ext cx="1959008" cy="1258200"/>
          </a:xfrm>
          <a:prstGeom prst="rect">
            <a:avLst/>
          </a:prstGeom>
        </p:spPr>
      </p:pic>
      <p:pic>
        <p:nvPicPr>
          <p:cNvPr id="2" name="図 1" descr="黒い背景と白い文字&#10;&#10;自動的に生成された説明">
            <a:extLst>
              <a:ext uri="{FF2B5EF4-FFF2-40B4-BE49-F238E27FC236}">
                <a16:creationId xmlns:a16="http://schemas.microsoft.com/office/drawing/2014/main" id="{4EB7BE8B-548C-9663-8D24-746699D1C7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905000"/>
          </a:xfrm>
          <a:prstGeom prst="rect">
            <a:avLst/>
          </a:prstGeom>
        </p:spPr>
      </p:pic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18D76CF-6CE4-5EC4-533A-899D5C385659}"/>
              </a:ext>
            </a:extLst>
          </p:cNvPr>
          <p:cNvGrpSpPr/>
          <p:nvPr/>
        </p:nvGrpSpPr>
        <p:grpSpPr>
          <a:xfrm>
            <a:off x="212595" y="1476313"/>
            <a:ext cx="2700414" cy="366691"/>
            <a:chOff x="286440" y="1975647"/>
            <a:chExt cx="3600552" cy="48891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5F86A2C-4D59-DC4E-9201-39F1CFB3DD43}"/>
                </a:ext>
              </a:extLst>
            </p:cNvPr>
            <p:cNvSpPr txBox="1"/>
            <p:nvPr/>
          </p:nvSpPr>
          <p:spPr>
            <a:xfrm>
              <a:off x="286440" y="1975647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期　　間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2023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年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3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日（月）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- 4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30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日（日）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90470B9-BE54-3E42-A563-3712692589F0}"/>
                </a:ext>
              </a:extLst>
            </p:cNvPr>
            <p:cNvSpPr txBox="1"/>
            <p:nvPr/>
          </p:nvSpPr>
          <p:spPr>
            <a:xfrm>
              <a:off x="286440" y="2177308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対象商品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AI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通訳機「ポケトーク」</a:t>
              </a:r>
              <a:endParaRPr lang="ja-JP" altLang="en-US" sz="800" b="1">
                <a:latin typeface="Yu Gothic Medium" panose="020B0400000000000000" pitchFamily="34" charset="-128"/>
                <a:ea typeface="Yu Gothic Medium" panose="020B0400000000000000" pitchFamily="34" charset="-128"/>
                <a:cs typeface="Open Sans ExtraBold" panose="020B0606030504020204" pitchFamily="34" charset="0"/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E514755-D35B-FC9D-8192-07391F4C5078}"/>
              </a:ext>
            </a:extLst>
          </p:cNvPr>
          <p:cNvGrpSpPr/>
          <p:nvPr/>
        </p:nvGrpSpPr>
        <p:grpSpPr>
          <a:xfrm>
            <a:off x="305536" y="788260"/>
            <a:ext cx="8996579" cy="580513"/>
            <a:chOff x="407380" y="1062113"/>
            <a:chExt cx="11995438" cy="774015"/>
          </a:xfrm>
        </p:grpSpPr>
        <p:pic>
          <p:nvPicPr>
            <p:cNvPr id="10" name="図 9" descr="図形, 正方形&#10;&#10;自動的に生成された説明">
              <a:extLst>
                <a:ext uri="{FF2B5EF4-FFF2-40B4-BE49-F238E27FC236}">
                  <a16:creationId xmlns:a16="http://schemas.microsoft.com/office/drawing/2014/main" id="{ECA8C826-C431-7A45-BE6A-4ADF4CE7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380" y="1069463"/>
              <a:ext cx="766665" cy="76666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BC329EE-5C27-834A-B773-49DDBEC71858}"/>
                </a:ext>
              </a:extLst>
            </p:cNvPr>
            <p:cNvSpPr txBox="1"/>
            <p:nvPr/>
          </p:nvSpPr>
          <p:spPr>
            <a:xfrm>
              <a:off x="1117599" y="1177237"/>
              <a:ext cx="4358284" cy="53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＃ポケトークタクシー</a:t>
              </a:r>
              <a:endParaRPr lang="en-US" altLang="ja-JP" sz="20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3D73E0E-2D9D-4E43-B87E-36A4B0EB5C97}"/>
                </a:ext>
              </a:extLst>
            </p:cNvPr>
            <p:cNvSpPr txBox="1"/>
            <p:nvPr/>
          </p:nvSpPr>
          <p:spPr>
            <a:xfrm>
              <a:off x="4925744" y="1081165"/>
              <a:ext cx="7477074" cy="75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ja-JP" altLang="en-US" sz="145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車内にポケトークが設置された</a:t>
              </a:r>
              <a:endParaRPr lang="en-US" altLang="ja-JP" sz="145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45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「言葉の壁をなくす」タクシー</a:t>
              </a:r>
              <a:endParaRPr lang="en-US" altLang="ja-JP" sz="145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305E32C5-8530-4449-9AA1-26A1558E9A54}"/>
                </a:ext>
              </a:extLst>
            </p:cNvPr>
            <p:cNvCxnSpPr/>
            <p:nvPr/>
          </p:nvCxnSpPr>
          <p:spPr>
            <a:xfrm>
              <a:off x="4859877" y="1062113"/>
              <a:ext cx="0" cy="718145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34" descr="携帯電話のケース&#10;&#10;中程度の精度で自動的に生成された説明">
            <a:extLst>
              <a:ext uri="{FF2B5EF4-FFF2-40B4-BE49-F238E27FC236}">
                <a16:creationId xmlns:a16="http://schemas.microsoft.com/office/drawing/2014/main" id="{B885698B-802F-1A8A-2715-DD274AFC6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191" y="807538"/>
            <a:ext cx="560070" cy="560070"/>
          </a:xfrm>
          <a:prstGeom prst="rect">
            <a:avLst/>
          </a:prstGeom>
        </p:spPr>
      </p:pic>
      <p:pic>
        <p:nvPicPr>
          <p:cNvPr id="21" name="図 20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612F6C73-1138-B5CB-3E63-E14BECD4692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011" y="277790"/>
            <a:ext cx="609464" cy="12372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E6E19D9-561A-3FFA-F961-BFD8F99F5DF0}"/>
              </a:ext>
            </a:extLst>
          </p:cNvPr>
          <p:cNvSpPr txBox="1"/>
          <p:nvPr/>
        </p:nvSpPr>
        <p:spPr>
          <a:xfrm>
            <a:off x="6870076" y="252304"/>
            <a:ext cx="225360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https://canvas-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tokyo.jp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casestudy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pocketalktaxi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endParaRPr lang="ja-JP" altLang="en-US" sz="700" b="1">
              <a:latin typeface="Yu Gothic" panose="020B0400000000000000" pitchFamily="34" charset="-128"/>
              <a:ea typeface="Yu Gothic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556FD9-AB75-67C8-09AD-C5DAC547B98F}"/>
              </a:ext>
            </a:extLst>
          </p:cNvPr>
          <p:cNvSpPr txBox="1"/>
          <p:nvPr/>
        </p:nvSpPr>
        <p:spPr>
          <a:xfrm>
            <a:off x="2193519" y="253435"/>
            <a:ext cx="23217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ポケトーク株式会社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FE28DA0-7ACB-E938-B328-E6225D497A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77" y="490072"/>
            <a:ext cx="8532000" cy="4577"/>
          </a:xfrm>
          <a:prstGeom prst="rect">
            <a:avLst/>
          </a:prstGeom>
        </p:spPr>
      </p:pic>
      <p:pic>
        <p:nvPicPr>
          <p:cNvPr id="27" name="図 26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04C90306-7797-28DF-684D-64B55BFE3BE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45" y="222914"/>
            <a:ext cx="1895988" cy="164869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D011A7B-B240-DECF-F592-AF8EE0584F2A}"/>
              </a:ext>
            </a:extLst>
          </p:cNvPr>
          <p:cNvSpPr txBox="1"/>
          <p:nvPr/>
        </p:nvSpPr>
        <p:spPr>
          <a:xfrm>
            <a:off x="2911988" y="1481735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対象車両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Canvas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搭載車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100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台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76DA993-1A38-AA02-22C9-5BF556E08CB2}"/>
              </a:ext>
            </a:extLst>
          </p:cNvPr>
          <p:cNvSpPr txBox="1"/>
          <p:nvPr/>
        </p:nvSpPr>
        <p:spPr>
          <a:xfrm>
            <a:off x="2914226" y="1635514"/>
            <a:ext cx="6229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実施内容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｜タブレットの下にポケトークを設置し、乗客が自由に体験できる「言葉の壁をなくす」タクシー</a:t>
            </a:r>
          </a:p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　　　　　 メニューバーから</a:t>
            </a:r>
            <a:r>
              <a:rPr lang="en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Web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ブラウザに遷移させる新機能を活用して乗客へより深くアプローチ</a:t>
            </a:r>
          </a:p>
        </p:txBody>
      </p:sp>
      <p:pic>
        <p:nvPicPr>
          <p:cNvPr id="32" name="図 31" descr="駐車場に止まっている車のcg&#10;&#10;低い精度で自動的に生成された説明">
            <a:extLst>
              <a:ext uri="{FF2B5EF4-FFF2-40B4-BE49-F238E27FC236}">
                <a16:creationId xmlns:a16="http://schemas.microsoft.com/office/drawing/2014/main" id="{8F7968CB-5625-0F6B-3CB6-2AF7C1A82E0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88" r="3714"/>
          <a:stretch/>
        </p:blipFill>
        <p:spPr>
          <a:xfrm>
            <a:off x="285364" y="2003700"/>
            <a:ext cx="4302410" cy="2602344"/>
          </a:xfrm>
          <a:prstGeom prst="rect">
            <a:avLst/>
          </a:prstGeom>
        </p:spPr>
      </p:pic>
      <p:sp>
        <p:nvSpPr>
          <p:cNvPr id="3" name="スライド番号プレースホルダ 3">
            <a:extLst>
              <a:ext uri="{FF2B5EF4-FFF2-40B4-BE49-F238E27FC236}">
                <a16:creationId xmlns:a16="http://schemas.microsoft.com/office/drawing/2014/main" id="{FF0695CF-293B-535E-A34E-A5B518C3D4A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6" y="4811806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lang="en-US" altLang="ja-JP" sz="700" spc="3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30</a:t>
            </a:fld>
            <a:endParaRPr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05DE7C-F95C-1D08-B9A1-12E3DE617314}"/>
              </a:ext>
            </a:extLst>
          </p:cNvPr>
          <p:cNvSpPr txBox="1"/>
          <p:nvPr/>
        </p:nvSpPr>
        <p:spPr>
          <a:xfrm>
            <a:off x="3961453" y="4809601"/>
            <a:ext cx="1240115" cy="16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59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図 54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95E4BDA0-EEFF-624A-EC53-5C8526C65B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15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CD5ACAF5-7A78-3848-9723-A89DF8332482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968A35A-D8C3-3F2B-611F-1973C238C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0" y="491662"/>
            <a:ext cx="8532000" cy="952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6E2BB2A-C562-789A-C7F3-AE3ECC4B4C5A}"/>
              </a:ext>
            </a:extLst>
          </p:cNvPr>
          <p:cNvSpPr txBox="1"/>
          <p:nvPr/>
        </p:nvSpPr>
        <p:spPr>
          <a:xfrm>
            <a:off x="2950825" y="294786"/>
            <a:ext cx="1000274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latin typeface="Yu Gothic" panose="020B0400000000000000" pitchFamily="34" charset="-128"/>
                <a:ea typeface="Yu Gothic" panose="020B0400000000000000" pitchFamily="34" charset="-128"/>
              </a:rPr>
              <a:t>オリジナルパッケージ一覧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040E1CC-1367-589B-16E5-3712A311F9D2}"/>
              </a:ext>
            </a:extLst>
          </p:cNvPr>
          <p:cNvSpPr txBox="1"/>
          <p:nvPr/>
        </p:nvSpPr>
        <p:spPr>
          <a:xfrm>
            <a:off x="201969" y="140920"/>
            <a:ext cx="2792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ORIGINAL </a:t>
            </a:r>
            <a:r>
              <a:rPr kumimoji="1" lang="en-US" altLang="ja-JP" sz="16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PACKAGE   LIST</a:t>
            </a:r>
            <a:endParaRPr kumimoji="1" lang="ja-JP" altLang="en-US" sz="16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7DC8049-068D-8AB7-8D2D-7CE72C4FAD66}"/>
              </a:ext>
            </a:extLst>
          </p:cNvPr>
          <p:cNvSpPr txBox="1"/>
          <p:nvPr/>
        </p:nvSpPr>
        <p:spPr>
          <a:xfrm>
            <a:off x="2245637" y="181971"/>
            <a:ext cx="23083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>
                <a:latin typeface="Yu Gothic" panose="020B0400000000000000" pitchFamily="34" charset="-128"/>
                <a:ea typeface="Yu Gothic" panose="020B0400000000000000" pitchFamily="34" charset="-128"/>
              </a:rPr>
              <a:t>：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CBC6EA7F-3357-FCC1-EF37-B9531ACB1099}"/>
              </a:ext>
            </a:extLst>
          </p:cNvPr>
          <p:cNvSpPr txBox="1"/>
          <p:nvPr/>
        </p:nvSpPr>
        <p:spPr>
          <a:xfrm>
            <a:off x="218517" y="4245422"/>
            <a:ext cx="377539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00" i="0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lang="ja-JP" altLang="en-US" sz="500" i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各プランは組み合わせの例となります。</a:t>
            </a:r>
            <a:r>
              <a:rPr lang="ja-JP" altLang="en-US" sz="500">
                <a:solidFill>
                  <a:schemeClr val="bg1">
                    <a:lumMod val="50000"/>
                  </a:schemeClr>
                </a:solidFill>
                <a:latin typeface="+mn-ea"/>
              </a:rPr>
              <a:t>上記以外の組み合わせもご提案可能ですので、営業担当までお問い合わせ下さい。</a:t>
            </a:r>
            <a:endParaRPr kumimoji="1" lang="ja-JP" altLang="en-US" sz="5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E7384DB7-C3CA-14FA-997E-9B9AB23B0F37}"/>
              </a:ext>
            </a:extLst>
          </p:cNvPr>
          <p:cNvGrpSpPr/>
          <p:nvPr/>
        </p:nvGrpSpPr>
        <p:grpSpPr>
          <a:xfrm>
            <a:off x="306000" y="775691"/>
            <a:ext cx="8532000" cy="3409080"/>
            <a:chOff x="306000" y="775691"/>
            <a:chExt cx="8532000" cy="3409080"/>
          </a:xfr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grpSpPr>
        <p:pic>
          <p:nvPicPr>
            <p:cNvPr id="9" name="図 8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8571638B-47A8-9F15-C460-5A3B6B1D4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39" r="856" b="14296"/>
            <a:stretch>
              <a:fillRect/>
            </a:stretch>
          </p:blipFill>
          <p:spPr>
            <a:xfrm>
              <a:off x="306000" y="775691"/>
              <a:ext cx="8532000" cy="3367976"/>
            </a:xfrm>
            <a:prstGeom prst="rect">
              <a:avLst/>
            </a:prstGeom>
          </p:spPr>
        </p:pic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ADFAAF12-7497-9DBE-1E79-48794EE0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69" y="1531217"/>
              <a:ext cx="825500" cy="440891"/>
            </a:xfrm>
            <a:prstGeom prst="rect">
              <a:avLst/>
            </a:prstGeom>
          </p:spPr>
        </p:pic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40D0E07D-E7B2-931E-FF2A-94043F7C9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69" y="2411790"/>
              <a:ext cx="825500" cy="440891"/>
            </a:xfrm>
            <a:prstGeom prst="rect">
              <a:avLst/>
            </a:prstGeom>
          </p:spPr>
        </p:pic>
        <p:pic>
          <p:nvPicPr>
            <p:cNvPr id="89" name="図 88">
              <a:extLst>
                <a:ext uri="{FF2B5EF4-FFF2-40B4-BE49-F238E27FC236}">
                  <a16:creationId xmlns:a16="http://schemas.microsoft.com/office/drawing/2014/main" id="{DEEED432-11A3-5D9A-EE51-6E2332155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69" y="3737398"/>
              <a:ext cx="825500" cy="440891"/>
            </a:xfrm>
            <a:prstGeom prst="rect">
              <a:avLst/>
            </a:prstGeom>
          </p:spPr>
        </p:pic>
        <p:pic>
          <p:nvPicPr>
            <p:cNvPr id="91" name="図 90">
              <a:extLst>
                <a:ext uri="{FF2B5EF4-FFF2-40B4-BE49-F238E27FC236}">
                  <a16:creationId xmlns:a16="http://schemas.microsoft.com/office/drawing/2014/main" id="{6BDFA2F1-CB2A-BEAB-5997-EF8B64431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6508" y="3740856"/>
              <a:ext cx="825500" cy="440891"/>
            </a:xfrm>
            <a:prstGeom prst="rect">
              <a:avLst/>
            </a:prstGeom>
          </p:spPr>
        </p:pic>
        <p:pic>
          <p:nvPicPr>
            <p:cNvPr id="93" name="図 92">
              <a:extLst>
                <a:ext uri="{FF2B5EF4-FFF2-40B4-BE49-F238E27FC236}">
                  <a16:creationId xmlns:a16="http://schemas.microsoft.com/office/drawing/2014/main" id="{BFF35F1F-5C5C-BD70-5A35-844AC5762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1947" y="3734085"/>
              <a:ext cx="825500" cy="440891"/>
            </a:xfrm>
            <a:prstGeom prst="rect">
              <a:avLst/>
            </a:prstGeom>
          </p:spPr>
        </p:pic>
        <p:pic>
          <p:nvPicPr>
            <p:cNvPr id="95" name="図 94">
              <a:extLst>
                <a:ext uri="{FF2B5EF4-FFF2-40B4-BE49-F238E27FC236}">
                  <a16:creationId xmlns:a16="http://schemas.microsoft.com/office/drawing/2014/main" id="{349752C3-65FC-A981-415E-FC813CD66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6508" y="1531099"/>
              <a:ext cx="825500" cy="440891"/>
            </a:xfrm>
            <a:prstGeom prst="rect">
              <a:avLst/>
            </a:prstGeom>
          </p:spPr>
        </p:pic>
        <p:pic>
          <p:nvPicPr>
            <p:cNvPr id="96" name="図 95">
              <a:extLst>
                <a:ext uri="{FF2B5EF4-FFF2-40B4-BE49-F238E27FC236}">
                  <a16:creationId xmlns:a16="http://schemas.microsoft.com/office/drawing/2014/main" id="{CAA74442-255C-FFD5-20E0-86CE717AA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6508" y="1970899"/>
              <a:ext cx="825500" cy="440891"/>
            </a:xfrm>
            <a:prstGeom prst="rect">
              <a:avLst/>
            </a:prstGeom>
          </p:spPr>
        </p:pic>
        <p:pic>
          <p:nvPicPr>
            <p:cNvPr id="97" name="図 96">
              <a:extLst>
                <a:ext uri="{FF2B5EF4-FFF2-40B4-BE49-F238E27FC236}">
                  <a16:creationId xmlns:a16="http://schemas.microsoft.com/office/drawing/2014/main" id="{61326749-626E-A32F-D8C9-125698BF6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3478" y="1537473"/>
              <a:ext cx="825500" cy="440891"/>
            </a:xfrm>
            <a:prstGeom prst="rect">
              <a:avLst/>
            </a:prstGeom>
          </p:spPr>
        </p:pic>
        <p:pic>
          <p:nvPicPr>
            <p:cNvPr id="98" name="図 97">
              <a:extLst>
                <a:ext uri="{FF2B5EF4-FFF2-40B4-BE49-F238E27FC236}">
                  <a16:creationId xmlns:a16="http://schemas.microsoft.com/office/drawing/2014/main" id="{F8B00DF7-E73E-8D55-FB75-8C6091F09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3478" y="1972724"/>
              <a:ext cx="825500" cy="440891"/>
            </a:xfrm>
            <a:prstGeom prst="rect">
              <a:avLst/>
            </a:prstGeom>
          </p:spPr>
        </p:pic>
        <p:pic>
          <p:nvPicPr>
            <p:cNvPr id="99" name="図 98">
              <a:extLst>
                <a:ext uri="{FF2B5EF4-FFF2-40B4-BE49-F238E27FC236}">
                  <a16:creationId xmlns:a16="http://schemas.microsoft.com/office/drawing/2014/main" id="{0CEED7B6-291E-C719-76E1-E63016352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8917" y="1531833"/>
              <a:ext cx="825500" cy="440891"/>
            </a:xfrm>
            <a:prstGeom prst="rect">
              <a:avLst/>
            </a:prstGeom>
          </p:spPr>
        </p:pic>
        <p:pic>
          <p:nvPicPr>
            <p:cNvPr id="100" name="図 99">
              <a:extLst>
                <a:ext uri="{FF2B5EF4-FFF2-40B4-BE49-F238E27FC236}">
                  <a16:creationId xmlns:a16="http://schemas.microsoft.com/office/drawing/2014/main" id="{E0CD5E7D-5988-DEC1-0660-8FA94E79C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8917" y="1974946"/>
              <a:ext cx="825500" cy="440891"/>
            </a:xfrm>
            <a:prstGeom prst="rect">
              <a:avLst/>
            </a:prstGeom>
          </p:spPr>
        </p:pic>
        <p:pic>
          <p:nvPicPr>
            <p:cNvPr id="101" name="図 100">
              <a:extLst>
                <a:ext uri="{FF2B5EF4-FFF2-40B4-BE49-F238E27FC236}">
                  <a16:creationId xmlns:a16="http://schemas.microsoft.com/office/drawing/2014/main" id="{1B37AADC-CA4F-24AF-1E19-FF71FB2EF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4356" y="1534160"/>
              <a:ext cx="825500" cy="440891"/>
            </a:xfrm>
            <a:prstGeom prst="rect">
              <a:avLst/>
            </a:prstGeom>
          </p:spPr>
        </p:pic>
        <p:pic>
          <p:nvPicPr>
            <p:cNvPr id="102" name="図 101">
              <a:extLst>
                <a:ext uri="{FF2B5EF4-FFF2-40B4-BE49-F238E27FC236}">
                  <a16:creationId xmlns:a16="http://schemas.microsoft.com/office/drawing/2014/main" id="{BB5D5163-AF87-DAC0-DBFC-C90CF6DE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4356" y="1977273"/>
              <a:ext cx="825500" cy="440891"/>
            </a:xfrm>
            <a:prstGeom prst="rect">
              <a:avLst/>
            </a:prstGeom>
          </p:spPr>
        </p:pic>
        <p:pic>
          <p:nvPicPr>
            <p:cNvPr id="103" name="図 102">
              <a:extLst>
                <a:ext uri="{FF2B5EF4-FFF2-40B4-BE49-F238E27FC236}">
                  <a16:creationId xmlns:a16="http://schemas.microsoft.com/office/drawing/2014/main" id="{F771BFB7-51CA-6CE9-8EC9-D30E0E2C2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3478" y="2412624"/>
              <a:ext cx="825500" cy="440891"/>
            </a:xfrm>
            <a:prstGeom prst="rect">
              <a:avLst/>
            </a:prstGeom>
          </p:spPr>
        </p:pic>
        <p:pic>
          <p:nvPicPr>
            <p:cNvPr id="104" name="図 103">
              <a:extLst>
                <a:ext uri="{FF2B5EF4-FFF2-40B4-BE49-F238E27FC236}">
                  <a16:creationId xmlns:a16="http://schemas.microsoft.com/office/drawing/2014/main" id="{F91F2610-58F2-8A2E-760C-9384942F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3478" y="2856973"/>
              <a:ext cx="825500" cy="440891"/>
            </a:xfrm>
            <a:prstGeom prst="rect">
              <a:avLst/>
            </a:prstGeom>
          </p:spPr>
        </p:pic>
        <p:pic>
          <p:nvPicPr>
            <p:cNvPr id="105" name="図 104">
              <a:extLst>
                <a:ext uri="{FF2B5EF4-FFF2-40B4-BE49-F238E27FC236}">
                  <a16:creationId xmlns:a16="http://schemas.microsoft.com/office/drawing/2014/main" id="{A0E51DE7-A6CD-21BF-4D1B-F5C16B7E9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8917" y="2416082"/>
              <a:ext cx="825500" cy="440891"/>
            </a:xfrm>
            <a:prstGeom prst="rect">
              <a:avLst/>
            </a:prstGeom>
          </p:spPr>
        </p:pic>
        <p:pic>
          <p:nvPicPr>
            <p:cNvPr id="106" name="図 105">
              <a:extLst>
                <a:ext uri="{FF2B5EF4-FFF2-40B4-BE49-F238E27FC236}">
                  <a16:creationId xmlns:a16="http://schemas.microsoft.com/office/drawing/2014/main" id="{9740A6CF-BAF9-4FA1-17F7-24C86F7D1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8917" y="2854646"/>
              <a:ext cx="825500" cy="440891"/>
            </a:xfrm>
            <a:prstGeom prst="rect">
              <a:avLst/>
            </a:prstGeom>
          </p:spPr>
        </p:pic>
        <p:pic>
          <p:nvPicPr>
            <p:cNvPr id="107" name="図 106">
              <a:extLst>
                <a:ext uri="{FF2B5EF4-FFF2-40B4-BE49-F238E27FC236}">
                  <a16:creationId xmlns:a16="http://schemas.microsoft.com/office/drawing/2014/main" id="{97918D50-F372-867D-FE31-C5FF44A10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4356" y="2413860"/>
              <a:ext cx="825500" cy="440891"/>
            </a:xfrm>
            <a:prstGeom prst="rect">
              <a:avLst/>
            </a:prstGeom>
          </p:spPr>
        </p:pic>
        <p:pic>
          <p:nvPicPr>
            <p:cNvPr id="108" name="図 107">
              <a:extLst>
                <a:ext uri="{FF2B5EF4-FFF2-40B4-BE49-F238E27FC236}">
                  <a16:creationId xmlns:a16="http://schemas.microsoft.com/office/drawing/2014/main" id="{73563D4C-994E-9BED-4B46-BA957116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4356" y="2856973"/>
              <a:ext cx="825500" cy="440891"/>
            </a:xfrm>
            <a:prstGeom prst="rect">
              <a:avLst/>
            </a:prstGeom>
          </p:spPr>
        </p:pic>
        <p:pic>
          <p:nvPicPr>
            <p:cNvPr id="109" name="図 108">
              <a:extLst>
                <a:ext uri="{FF2B5EF4-FFF2-40B4-BE49-F238E27FC236}">
                  <a16:creationId xmlns:a16="http://schemas.microsoft.com/office/drawing/2014/main" id="{FBABCD5C-756C-7AD3-03F1-0EDEE0DFA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7386" y="3295707"/>
              <a:ext cx="825500" cy="440891"/>
            </a:xfrm>
            <a:prstGeom prst="rect">
              <a:avLst/>
            </a:prstGeom>
          </p:spPr>
        </p:pic>
        <p:pic>
          <p:nvPicPr>
            <p:cNvPr id="111" name="図 110">
              <a:extLst>
                <a:ext uri="{FF2B5EF4-FFF2-40B4-BE49-F238E27FC236}">
                  <a16:creationId xmlns:a16="http://schemas.microsoft.com/office/drawing/2014/main" id="{EBD10D20-8FE0-3EE4-CF82-6D9573411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6925" y="3736987"/>
              <a:ext cx="825500" cy="440891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DE2D7061-97F8-158E-BA99-B99627F27C9E}"/>
                </a:ext>
              </a:extLst>
            </p:cNvPr>
            <p:cNvSpPr txBox="1"/>
            <p:nvPr/>
          </p:nvSpPr>
          <p:spPr>
            <a:xfrm>
              <a:off x="541911" y="1161653"/>
              <a:ext cx="929742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オリジナルパッケージ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A69CE21-6200-F4F0-5465-6EA72743C44E}"/>
                </a:ext>
              </a:extLst>
            </p:cNvPr>
            <p:cNvSpPr txBox="1"/>
            <p:nvPr/>
          </p:nvSpPr>
          <p:spPr>
            <a:xfrm>
              <a:off x="4561956" y="940831"/>
              <a:ext cx="371897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メニュー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3A776BE-4D78-6AB6-BB13-D68EA2E11563}"/>
                </a:ext>
              </a:extLst>
            </p:cNvPr>
            <p:cNvSpPr txBox="1"/>
            <p:nvPr/>
          </p:nvSpPr>
          <p:spPr>
            <a:xfrm>
              <a:off x="8001315" y="1161119"/>
              <a:ext cx="224420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料金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B1A632ED-56F6-EBEC-D917-7004BF2BD78F}"/>
                </a:ext>
              </a:extLst>
            </p:cNvPr>
            <p:cNvSpPr txBox="1"/>
            <p:nvPr/>
          </p:nvSpPr>
          <p:spPr>
            <a:xfrm>
              <a:off x="8210807" y="1177931"/>
              <a:ext cx="448841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7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（グロス）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985467A-3274-709A-6C23-1A22E0E68E7C}"/>
                </a:ext>
              </a:extLst>
            </p:cNvPr>
            <p:cNvSpPr txBox="1"/>
            <p:nvPr/>
          </p:nvSpPr>
          <p:spPr>
            <a:xfrm>
              <a:off x="7134814" y="1281921"/>
              <a:ext cx="44884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貸切走行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42987CB-498B-741D-8E3F-63E7A0EDD0DC}"/>
                </a:ext>
              </a:extLst>
            </p:cNvPr>
            <p:cNvSpPr txBox="1"/>
            <p:nvPr/>
          </p:nvSpPr>
          <p:spPr>
            <a:xfrm>
              <a:off x="6185446" y="1214979"/>
              <a:ext cx="650819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リアウィンドウ</a:t>
              </a:r>
              <a:endParaRPr lang="en-US" altLang="ja-JP" sz="870" b="1" spc="-150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ラッピング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A861266-314D-BE5B-973F-D6EDF05BEC4F}"/>
                </a:ext>
              </a:extLst>
            </p:cNvPr>
            <p:cNvSpPr txBox="1"/>
            <p:nvPr/>
          </p:nvSpPr>
          <p:spPr>
            <a:xfrm>
              <a:off x="5348188" y="1283806"/>
              <a:ext cx="650820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車体ラッピング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95C654D-CD62-3292-F733-1A3794D1F031}"/>
                </a:ext>
              </a:extLst>
            </p:cNvPr>
            <p:cNvSpPr txBox="1"/>
            <p:nvPr/>
          </p:nvSpPr>
          <p:spPr>
            <a:xfrm>
              <a:off x="4523484" y="1281356"/>
              <a:ext cx="650819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配車アプリ連携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AF2405-11F9-2EC5-5646-7EDCBBBB3523}"/>
                </a:ext>
              </a:extLst>
            </p:cNvPr>
            <p:cNvSpPr txBox="1"/>
            <p:nvPr/>
          </p:nvSpPr>
          <p:spPr>
            <a:xfrm>
              <a:off x="3721035" y="1281356"/>
              <a:ext cx="55784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サンプリング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014B489-2729-597B-BCC0-9C1E256C7333}"/>
                </a:ext>
              </a:extLst>
            </p:cNvPr>
            <p:cNvSpPr txBox="1"/>
            <p:nvPr/>
          </p:nvSpPr>
          <p:spPr>
            <a:xfrm>
              <a:off x="2893116" y="1214979"/>
              <a:ext cx="557846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GROWTH</a:t>
              </a:r>
            </a:p>
            <a:p>
              <a:pPr algn="ctr"/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18</a:t>
              </a:r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分</a:t>
              </a:r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JACK</a:t>
              </a: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E178469-232D-C7B9-D472-3F26BD62FF77}"/>
                </a:ext>
              </a:extLst>
            </p:cNvPr>
            <p:cNvSpPr txBox="1"/>
            <p:nvPr/>
          </p:nvSpPr>
          <p:spPr>
            <a:xfrm>
              <a:off x="2041270" y="1281356"/>
              <a:ext cx="399148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Canvas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B9A608F8-5C4A-DF1F-3172-43D661EB0579}"/>
                </a:ext>
              </a:extLst>
            </p:cNvPr>
            <p:cNvSpPr txBox="1"/>
            <p:nvPr/>
          </p:nvSpPr>
          <p:spPr>
            <a:xfrm>
              <a:off x="795422" y="1628056"/>
              <a:ext cx="56105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GROWTH</a:t>
              </a: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連携プラン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2BB8682E-919D-37CB-2557-C476C3A3C7D1}"/>
                </a:ext>
              </a:extLst>
            </p:cNvPr>
            <p:cNvSpPr txBox="1"/>
            <p:nvPr/>
          </p:nvSpPr>
          <p:spPr>
            <a:xfrm>
              <a:off x="795422" y="2074998"/>
              <a:ext cx="67326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サンプリング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プラン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B22E2152-C8FF-038D-416D-4B04885DC1E7}"/>
                </a:ext>
              </a:extLst>
            </p:cNvPr>
            <p:cNvSpPr txBox="1"/>
            <p:nvPr/>
          </p:nvSpPr>
          <p:spPr>
            <a:xfrm>
              <a:off x="795422" y="2518486"/>
              <a:ext cx="56105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スマホ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連携プラン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709DEEC3-C710-3B14-9E4D-7338CA001C39}"/>
                </a:ext>
              </a:extLst>
            </p:cNvPr>
            <p:cNvSpPr txBox="1"/>
            <p:nvPr/>
          </p:nvSpPr>
          <p:spPr>
            <a:xfrm>
              <a:off x="790622" y="2958997"/>
              <a:ext cx="78547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タクシー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ジャックプラン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51EC597-506A-4DD3-3303-F4437C38668C}"/>
                </a:ext>
              </a:extLst>
            </p:cNvPr>
            <p:cNvSpPr txBox="1"/>
            <p:nvPr/>
          </p:nvSpPr>
          <p:spPr>
            <a:xfrm>
              <a:off x="790623" y="3401782"/>
              <a:ext cx="78547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フルタイアップ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プラン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924E3262-599E-2D6B-8690-401909E473A5}"/>
                </a:ext>
              </a:extLst>
            </p:cNvPr>
            <p:cNvSpPr txBox="1"/>
            <p:nvPr/>
          </p:nvSpPr>
          <p:spPr>
            <a:xfrm>
              <a:off x="439964" y="1653652"/>
              <a:ext cx="10419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EDB1946B-AFE5-58FD-7D87-D353B7F5F208}"/>
                </a:ext>
              </a:extLst>
            </p:cNvPr>
            <p:cNvSpPr txBox="1"/>
            <p:nvPr/>
          </p:nvSpPr>
          <p:spPr>
            <a:xfrm>
              <a:off x="439964" y="2096519"/>
              <a:ext cx="10099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B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9616830C-1CC8-8431-5D1B-837048383CEB}"/>
                </a:ext>
              </a:extLst>
            </p:cNvPr>
            <p:cNvSpPr txBox="1"/>
            <p:nvPr/>
          </p:nvSpPr>
          <p:spPr>
            <a:xfrm>
              <a:off x="444360" y="2539386"/>
              <a:ext cx="9457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C9CFEB24-559A-ADEE-6C2F-B04952F69834}"/>
                </a:ext>
              </a:extLst>
            </p:cNvPr>
            <p:cNvSpPr txBox="1"/>
            <p:nvPr/>
          </p:nvSpPr>
          <p:spPr>
            <a:xfrm>
              <a:off x="433207" y="2983384"/>
              <a:ext cx="11381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8526ACC-CF9A-9CAB-9F5F-5E4566D14310}"/>
                </a:ext>
              </a:extLst>
            </p:cNvPr>
            <p:cNvSpPr txBox="1"/>
            <p:nvPr/>
          </p:nvSpPr>
          <p:spPr>
            <a:xfrm>
              <a:off x="449237" y="3421651"/>
              <a:ext cx="8175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E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94DA70A9-C0AE-1916-DFBF-DE9C616B7144}"/>
                </a:ext>
              </a:extLst>
            </p:cNvPr>
            <p:cNvSpPr txBox="1"/>
            <p:nvPr/>
          </p:nvSpPr>
          <p:spPr>
            <a:xfrm>
              <a:off x="1829554" y="1694432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1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9BDFE2F9-F663-B33A-D9CB-5C6CA9F64D25}"/>
                </a:ext>
              </a:extLst>
            </p:cNvPr>
            <p:cNvSpPr txBox="1"/>
            <p:nvPr/>
          </p:nvSpPr>
          <p:spPr>
            <a:xfrm>
              <a:off x="1829554" y="2141826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1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7AD73BDB-9F90-C649-BD49-C8D04F3604A1}"/>
                </a:ext>
              </a:extLst>
            </p:cNvPr>
            <p:cNvSpPr txBox="1"/>
            <p:nvPr/>
          </p:nvSpPr>
          <p:spPr>
            <a:xfrm>
              <a:off x="1829554" y="2587968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8B2C7A58-30D7-6433-DBB7-4B2FF3023E76}"/>
                </a:ext>
              </a:extLst>
            </p:cNvPr>
            <p:cNvSpPr txBox="1"/>
            <p:nvPr/>
          </p:nvSpPr>
          <p:spPr>
            <a:xfrm>
              <a:off x="1829554" y="3024164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19E2DA17-4927-3A8B-7C16-8E877320CBDE}"/>
                </a:ext>
              </a:extLst>
            </p:cNvPr>
            <p:cNvSpPr txBox="1"/>
            <p:nvPr/>
          </p:nvSpPr>
          <p:spPr>
            <a:xfrm>
              <a:off x="1829554" y="3468958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D4F2CBDA-65AB-49DD-8ADF-EDF1AB5438C4}"/>
                </a:ext>
              </a:extLst>
            </p:cNvPr>
            <p:cNvSpPr txBox="1"/>
            <p:nvPr/>
          </p:nvSpPr>
          <p:spPr>
            <a:xfrm>
              <a:off x="3016265" y="1922656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6D79D698-FE34-7036-A39F-BBE73CB76B3C}"/>
                </a:ext>
              </a:extLst>
            </p:cNvPr>
            <p:cNvSpPr txBox="1"/>
            <p:nvPr/>
          </p:nvSpPr>
          <p:spPr>
            <a:xfrm>
              <a:off x="3016265" y="3024164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8C84D2A3-4473-A3E2-AC36-9D927009B906}"/>
                </a:ext>
              </a:extLst>
            </p:cNvPr>
            <p:cNvSpPr txBox="1"/>
            <p:nvPr/>
          </p:nvSpPr>
          <p:spPr>
            <a:xfrm>
              <a:off x="4688592" y="2587968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D6DF86DA-E1B7-E7BE-4E99-9AD772CEDA00}"/>
                </a:ext>
              </a:extLst>
            </p:cNvPr>
            <p:cNvSpPr txBox="1"/>
            <p:nvPr/>
          </p:nvSpPr>
          <p:spPr>
            <a:xfrm>
              <a:off x="4688591" y="3024164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869F3F0D-3DA4-13C4-AF7C-A7686CD9DDB8}"/>
                </a:ext>
              </a:extLst>
            </p:cNvPr>
            <p:cNvSpPr txBox="1"/>
            <p:nvPr/>
          </p:nvSpPr>
          <p:spPr>
            <a:xfrm>
              <a:off x="4688591" y="3480966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266370B5-8C10-F248-B44F-5E1509974154}"/>
                </a:ext>
              </a:extLst>
            </p:cNvPr>
            <p:cNvSpPr txBox="1"/>
            <p:nvPr/>
          </p:nvSpPr>
          <p:spPr>
            <a:xfrm>
              <a:off x="3802462" y="2143581"/>
              <a:ext cx="431208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3,000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個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B8040F0B-7C54-1F15-E9E2-B50D3372CCB5}"/>
                </a:ext>
              </a:extLst>
            </p:cNvPr>
            <p:cNvSpPr txBox="1"/>
            <p:nvPr/>
          </p:nvSpPr>
          <p:spPr>
            <a:xfrm>
              <a:off x="3769972" y="3027483"/>
              <a:ext cx="495328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12,000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個</a:t>
              </a: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88329DA0-1862-90A5-919B-49262771F05A}"/>
                </a:ext>
              </a:extLst>
            </p:cNvPr>
            <p:cNvSpPr txBox="1"/>
            <p:nvPr/>
          </p:nvSpPr>
          <p:spPr>
            <a:xfrm>
              <a:off x="3769972" y="3478012"/>
              <a:ext cx="495328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12,000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個</a:t>
              </a: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3A54F5A0-53AF-F6BA-BE9C-86DC76D9E7AA}"/>
                </a:ext>
              </a:extLst>
            </p:cNvPr>
            <p:cNvSpPr txBox="1"/>
            <p:nvPr/>
          </p:nvSpPr>
          <p:spPr>
            <a:xfrm>
              <a:off x="5348188" y="3411070"/>
              <a:ext cx="650819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フルラッピング</a:t>
              </a:r>
              <a:endParaRPr lang="en-US" altLang="ja-JP" sz="870" b="1" spc="-150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台</a:t>
              </a: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3D1F66BF-3C38-E69A-B5CD-D84944CB8457}"/>
                </a:ext>
              </a:extLst>
            </p:cNvPr>
            <p:cNvSpPr txBox="1"/>
            <p:nvPr/>
          </p:nvSpPr>
          <p:spPr>
            <a:xfrm>
              <a:off x="7139058" y="3411070"/>
              <a:ext cx="458459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台</a:t>
              </a:r>
              <a:endParaRPr lang="en-US" altLang="ja-JP" sz="870" b="1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3H 1Day</a:t>
              </a:r>
              <a:endParaRPr lang="ja-JP" altLang="en-US" sz="870" b="1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C7F8F8BD-ED48-74B4-C5EE-33D2BE44127D}"/>
                </a:ext>
              </a:extLst>
            </p:cNvPr>
            <p:cNvSpPr txBox="1"/>
            <p:nvPr/>
          </p:nvSpPr>
          <p:spPr>
            <a:xfrm>
              <a:off x="8035254" y="1653651"/>
              <a:ext cx="317395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600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6F3E5D4E-5E98-AC6B-62D2-D1DB73D2B463}"/>
                </a:ext>
              </a:extLst>
            </p:cNvPr>
            <p:cNvSpPr txBox="1"/>
            <p:nvPr/>
          </p:nvSpPr>
          <p:spPr>
            <a:xfrm>
              <a:off x="8370107" y="1718121"/>
              <a:ext cx="218009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57CEEC51-2936-0FEF-89F5-639E0664F79E}"/>
                </a:ext>
              </a:extLst>
            </p:cNvPr>
            <p:cNvSpPr txBox="1"/>
            <p:nvPr/>
          </p:nvSpPr>
          <p:spPr>
            <a:xfrm>
              <a:off x="8031183" y="2094500"/>
              <a:ext cx="317395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650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2C309CC0-C0BD-E16D-CCAA-8913312BF47C}"/>
                </a:ext>
              </a:extLst>
            </p:cNvPr>
            <p:cNvSpPr txBox="1"/>
            <p:nvPr/>
          </p:nvSpPr>
          <p:spPr>
            <a:xfrm>
              <a:off x="8366036" y="2158970"/>
              <a:ext cx="218009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86172B87-ADA2-89D6-31DD-47AFE5B580F9}"/>
                </a:ext>
              </a:extLst>
            </p:cNvPr>
            <p:cNvSpPr txBox="1"/>
            <p:nvPr/>
          </p:nvSpPr>
          <p:spPr>
            <a:xfrm>
              <a:off x="7950524" y="2536855"/>
              <a:ext cx="476092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1,000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7573CE6F-0F09-5D89-D36A-3486C73A429C}"/>
                </a:ext>
              </a:extLst>
            </p:cNvPr>
            <p:cNvSpPr txBox="1"/>
            <p:nvPr/>
          </p:nvSpPr>
          <p:spPr>
            <a:xfrm>
              <a:off x="8450185" y="2601325"/>
              <a:ext cx="218009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3ED413F1-1056-EB08-1D69-CDAD3884FCA9}"/>
                </a:ext>
              </a:extLst>
            </p:cNvPr>
            <p:cNvSpPr txBox="1"/>
            <p:nvPr/>
          </p:nvSpPr>
          <p:spPr>
            <a:xfrm>
              <a:off x="7946251" y="2979963"/>
              <a:ext cx="476092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1,300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F224837F-8646-E285-4E8D-DDAF993C8B23}"/>
                </a:ext>
              </a:extLst>
            </p:cNvPr>
            <p:cNvSpPr txBox="1"/>
            <p:nvPr/>
          </p:nvSpPr>
          <p:spPr>
            <a:xfrm>
              <a:off x="8454458" y="3044433"/>
              <a:ext cx="218008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97EFA94D-8FF4-2A7C-B4B1-0ED28745BC34}"/>
                </a:ext>
              </a:extLst>
            </p:cNvPr>
            <p:cNvSpPr txBox="1"/>
            <p:nvPr/>
          </p:nvSpPr>
          <p:spPr>
            <a:xfrm>
              <a:off x="7944645" y="3433384"/>
              <a:ext cx="476092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1,500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67AC36DD-A2AB-E6BF-86FE-6D72C2FBBA60}"/>
                </a:ext>
              </a:extLst>
            </p:cNvPr>
            <p:cNvSpPr txBox="1"/>
            <p:nvPr/>
          </p:nvSpPr>
          <p:spPr>
            <a:xfrm>
              <a:off x="8450185" y="3504718"/>
              <a:ext cx="218008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ADF1EC2-C55F-2AA2-AC49-401302207B12}"/>
                </a:ext>
              </a:extLst>
            </p:cNvPr>
            <p:cNvSpPr txBox="1"/>
            <p:nvPr/>
          </p:nvSpPr>
          <p:spPr>
            <a:xfrm>
              <a:off x="797288" y="3842996"/>
              <a:ext cx="78547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長期タイアップ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プラン</a:t>
              </a: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D31726D-0DFA-341A-E543-72B4EE029573}"/>
                </a:ext>
              </a:extLst>
            </p:cNvPr>
            <p:cNvSpPr txBox="1"/>
            <p:nvPr/>
          </p:nvSpPr>
          <p:spPr>
            <a:xfrm>
              <a:off x="449237" y="3865649"/>
              <a:ext cx="7854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F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51CC786-D45D-6150-8935-25E3B40C64FA}"/>
                </a:ext>
              </a:extLst>
            </p:cNvPr>
            <p:cNvSpPr txBox="1"/>
            <p:nvPr/>
          </p:nvSpPr>
          <p:spPr>
            <a:xfrm>
              <a:off x="1830356" y="3910956"/>
              <a:ext cx="828753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4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0E7AC1C-62FD-06A0-223F-69975DE4B2FF}"/>
                </a:ext>
              </a:extLst>
            </p:cNvPr>
            <p:cNvSpPr txBox="1"/>
            <p:nvPr/>
          </p:nvSpPr>
          <p:spPr>
            <a:xfrm>
              <a:off x="3016265" y="3910956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CBD4EB1-AAB1-ACEC-A212-17DCE6E69F4A}"/>
                </a:ext>
              </a:extLst>
            </p:cNvPr>
            <p:cNvSpPr txBox="1"/>
            <p:nvPr/>
          </p:nvSpPr>
          <p:spPr>
            <a:xfrm>
              <a:off x="6364135" y="3910956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4017851-C10E-67F8-F253-19F5484A481D}"/>
                </a:ext>
              </a:extLst>
            </p:cNvPr>
            <p:cNvSpPr txBox="1"/>
            <p:nvPr/>
          </p:nvSpPr>
          <p:spPr>
            <a:xfrm>
              <a:off x="7948918" y="3859959"/>
              <a:ext cx="476092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3,000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86A5AF2-8D16-CE93-36CB-130854276AFA}"/>
                </a:ext>
              </a:extLst>
            </p:cNvPr>
            <p:cNvSpPr txBox="1"/>
            <p:nvPr/>
          </p:nvSpPr>
          <p:spPr>
            <a:xfrm>
              <a:off x="8454458" y="3931293"/>
              <a:ext cx="218008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pic>
          <p:nvPicPr>
            <p:cNvPr id="41" name="図 40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6C04D5E5-ED32-5B31-1784-33B5E508A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61" t="96717" r="834" b="2121"/>
            <a:stretch>
              <a:fillRect/>
            </a:stretch>
          </p:blipFill>
          <p:spPr>
            <a:xfrm>
              <a:off x="306000" y="4139052"/>
              <a:ext cx="8531999" cy="45719"/>
            </a:xfrm>
            <a:prstGeom prst="rect">
              <a:avLst/>
            </a:prstGeom>
          </p:spPr>
        </p:pic>
        <p:pic>
          <p:nvPicPr>
            <p:cNvPr id="60" name="図 59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EDB34812-7E35-2DFB-F908-07E24A73B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2655181" y="4132873"/>
              <a:ext cx="169103" cy="45719"/>
            </a:xfrm>
            <a:prstGeom prst="rect">
              <a:avLst/>
            </a:prstGeom>
          </p:spPr>
        </p:pic>
        <p:pic>
          <p:nvPicPr>
            <p:cNvPr id="64" name="図 63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2FBD6307-2441-60F5-1AD0-18FC6350F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3490206" y="4132873"/>
              <a:ext cx="169103" cy="45719"/>
            </a:xfrm>
            <a:prstGeom prst="rect">
              <a:avLst/>
            </a:prstGeom>
          </p:spPr>
        </p:pic>
        <p:pic>
          <p:nvPicPr>
            <p:cNvPr id="70" name="図 69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FC9EA156-1581-48EE-4AC5-A49C3E64F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4325231" y="4132699"/>
              <a:ext cx="169103" cy="45719"/>
            </a:xfrm>
            <a:prstGeom prst="rect">
              <a:avLst/>
            </a:prstGeom>
          </p:spPr>
        </p:pic>
        <p:pic>
          <p:nvPicPr>
            <p:cNvPr id="84" name="図 83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8D6CCB74-9676-64E6-838F-04D532C87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5163431" y="4132873"/>
              <a:ext cx="169103" cy="45719"/>
            </a:xfrm>
            <a:prstGeom prst="rect">
              <a:avLst/>
            </a:prstGeom>
          </p:spPr>
        </p:pic>
        <p:pic>
          <p:nvPicPr>
            <p:cNvPr id="85" name="図 84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2609CFA3-55A6-5A5D-44C6-BAA2AABF3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5998456" y="4132873"/>
              <a:ext cx="169103" cy="45719"/>
            </a:xfrm>
            <a:prstGeom prst="rect">
              <a:avLst/>
            </a:prstGeom>
          </p:spPr>
        </p:pic>
        <p:pic>
          <p:nvPicPr>
            <p:cNvPr id="86" name="図 85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01EC97DE-D75A-308C-31BD-DD4B8ED0A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6836656" y="4129698"/>
              <a:ext cx="169103" cy="45719"/>
            </a:xfrm>
            <a:prstGeom prst="rect">
              <a:avLst/>
            </a:prstGeom>
          </p:spPr>
        </p:pic>
        <p:pic>
          <p:nvPicPr>
            <p:cNvPr id="90" name="図 89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8137F0AF-E235-9BE6-CE15-EAFA2C9D2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7671681" y="4132873"/>
              <a:ext cx="169103" cy="45719"/>
            </a:xfrm>
            <a:prstGeom prst="rect">
              <a:avLst/>
            </a:prstGeom>
          </p:spPr>
        </p:pic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0ED216A5-ABB2-BC3B-5CC7-DF3CFAAD9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9363" y="3741348"/>
              <a:ext cx="825500" cy="440891"/>
            </a:xfrm>
            <a:prstGeom prst="rect">
              <a:avLst/>
            </a:prstGeom>
          </p:spPr>
        </p:pic>
        <p:pic>
          <p:nvPicPr>
            <p:cNvPr id="110" name="図 109">
              <a:extLst>
                <a:ext uri="{FF2B5EF4-FFF2-40B4-BE49-F238E27FC236}">
                  <a16:creationId xmlns:a16="http://schemas.microsoft.com/office/drawing/2014/main" id="{688CB6AC-06A8-286D-FD11-0A0FE71A4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2526" y="3731550"/>
              <a:ext cx="825500" cy="440891"/>
            </a:xfrm>
            <a:prstGeom prst="rect">
              <a:avLst/>
            </a:prstGeom>
          </p:spPr>
        </p:pic>
        <p:pic>
          <p:nvPicPr>
            <p:cNvPr id="112" name="図 111">
              <a:extLst>
                <a:ext uri="{FF2B5EF4-FFF2-40B4-BE49-F238E27FC236}">
                  <a16:creationId xmlns:a16="http://schemas.microsoft.com/office/drawing/2014/main" id="{7F271DCD-F036-FAA7-BC15-58F433F83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1306" y="3738081"/>
              <a:ext cx="825500" cy="440891"/>
            </a:xfrm>
            <a:prstGeom prst="rect">
              <a:avLst/>
            </a:prstGeom>
          </p:spPr>
        </p:pic>
        <p:pic>
          <p:nvPicPr>
            <p:cNvPr id="113" name="図 112">
              <a:extLst>
                <a:ext uri="{FF2B5EF4-FFF2-40B4-BE49-F238E27FC236}">
                  <a16:creationId xmlns:a16="http://schemas.microsoft.com/office/drawing/2014/main" id="{412B4CF1-E18C-F511-4FA1-8F2004300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9768" y="3738082"/>
              <a:ext cx="825500" cy="440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625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22EDB-7C64-7208-EA19-7A43E91B1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 descr="ダイアグラム, アプリケーション&#10;&#10;自動的に生成された説明">
            <a:extLst>
              <a:ext uri="{FF2B5EF4-FFF2-40B4-BE49-F238E27FC236}">
                <a16:creationId xmlns:a16="http://schemas.microsoft.com/office/drawing/2014/main" id="{1C31E9C7-AF59-A3C4-EE36-AE65FC867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432" y="2458542"/>
            <a:ext cx="1956184" cy="2684958"/>
          </a:xfrm>
          <a:prstGeom prst="rect">
            <a:avLst/>
          </a:prstGeom>
        </p:spPr>
      </p:pic>
      <p:pic>
        <p:nvPicPr>
          <p:cNvPr id="4" name="図 3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50AE6D6B-6D4C-0063-3D01-F64FF6286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図 5" descr="テーブル&#10;&#10;低い精度で自動的に生成された説明">
            <a:extLst>
              <a:ext uri="{FF2B5EF4-FFF2-40B4-BE49-F238E27FC236}">
                <a16:creationId xmlns:a16="http://schemas.microsoft.com/office/drawing/2014/main" id="{2EBE7F2E-916D-2F79-65F1-F3D4AA700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96" y="3023840"/>
            <a:ext cx="4214304" cy="169916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C09088-A920-B4B6-0B66-42EEB8EE78A9}"/>
              </a:ext>
            </a:extLst>
          </p:cNvPr>
          <p:cNvSpPr txBox="1"/>
          <p:nvPr/>
        </p:nvSpPr>
        <p:spPr>
          <a:xfrm>
            <a:off x="453191" y="3990762"/>
            <a:ext cx="179536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価格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AE6E403-1510-7FBD-2592-BC23227A329E}"/>
              </a:ext>
            </a:extLst>
          </p:cNvPr>
          <p:cNvSpPr txBox="1"/>
          <p:nvPr/>
        </p:nvSpPr>
        <p:spPr>
          <a:xfrm>
            <a:off x="926266" y="3228762"/>
            <a:ext cx="179536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期間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CDE760-28B5-ECF6-AF47-0083E076EF5E}"/>
              </a:ext>
            </a:extLst>
          </p:cNvPr>
          <p:cNvSpPr txBox="1"/>
          <p:nvPr/>
        </p:nvSpPr>
        <p:spPr>
          <a:xfrm>
            <a:off x="864519" y="3587439"/>
            <a:ext cx="309380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6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</a:t>
            </a:r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ヶ月間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9A00095-F0BF-0FD2-2211-F60E0C8BF217}"/>
              </a:ext>
            </a:extLst>
          </p:cNvPr>
          <p:cNvSpPr txBox="1"/>
          <p:nvPr/>
        </p:nvSpPr>
        <p:spPr>
          <a:xfrm>
            <a:off x="887615" y="3990762"/>
            <a:ext cx="259686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半年間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72FDF86-D9BA-50D4-EFBC-52A63B9436B3}"/>
              </a:ext>
            </a:extLst>
          </p:cNvPr>
          <p:cNvSpPr txBox="1"/>
          <p:nvPr/>
        </p:nvSpPr>
        <p:spPr>
          <a:xfrm>
            <a:off x="910975" y="4382727"/>
            <a:ext cx="222818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6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年間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2F7737-1484-A123-27F2-2A27A99778C4}"/>
              </a:ext>
            </a:extLst>
          </p:cNvPr>
          <p:cNvSpPr txBox="1"/>
          <p:nvPr/>
        </p:nvSpPr>
        <p:spPr>
          <a:xfrm>
            <a:off x="1461078" y="3231840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価格</a:t>
            </a:r>
            <a:endParaRPr lang="en-US" altLang="ja-JP" sz="68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87F94DC-E42F-0C00-8F88-28210ECAB41A}"/>
              </a:ext>
            </a:extLst>
          </p:cNvPr>
          <p:cNvSpPr txBox="1"/>
          <p:nvPr/>
        </p:nvSpPr>
        <p:spPr>
          <a:xfrm>
            <a:off x="1637377" y="3256365"/>
            <a:ext cx="320601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500" b="1">
                <a:latin typeface="Yu Gothic" panose="020B0400000000000000" pitchFamily="34" charset="-128"/>
                <a:ea typeface="Yu Gothic" panose="020B0400000000000000" pitchFamily="34" charset="-128"/>
              </a:rPr>
              <a:t>（グロス）</a:t>
            </a:r>
            <a:endParaRPr lang="en-US" altLang="ja-JP" sz="5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C86F7E5-13E7-831C-9456-A0F91B524C60}"/>
              </a:ext>
            </a:extLst>
          </p:cNvPr>
          <p:cNvSpPr txBox="1"/>
          <p:nvPr/>
        </p:nvSpPr>
        <p:spPr>
          <a:xfrm>
            <a:off x="2356430" y="3238287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料金</a:t>
            </a:r>
            <a:endParaRPr lang="en-US" altLang="ja-JP" sz="68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F49F877-3CF7-2E46-CC8B-C70D69CBB4C4}"/>
              </a:ext>
            </a:extLst>
          </p:cNvPr>
          <p:cNvSpPr txBox="1"/>
          <p:nvPr/>
        </p:nvSpPr>
        <p:spPr>
          <a:xfrm>
            <a:off x="2529242" y="3256462"/>
            <a:ext cx="384722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500" b="1">
                <a:latin typeface="Yu Gothic" panose="020B0400000000000000" pitchFamily="34" charset="-128"/>
                <a:ea typeface="Yu Gothic" panose="020B0400000000000000" pitchFamily="34" charset="-128"/>
              </a:rPr>
              <a:t>（月当たり）</a:t>
            </a:r>
            <a:endParaRPr lang="en-US" altLang="ja-JP" sz="5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DD9F900-9A33-AE73-391A-C21AE7559C04}"/>
              </a:ext>
            </a:extLst>
          </p:cNvPr>
          <p:cNvSpPr txBox="1"/>
          <p:nvPr/>
        </p:nvSpPr>
        <p:spPr>
          <a:xfrm>
            <a:off x="3607058" y="3238287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内訳</a:t>
            </a:r>
            <a:endParaRPr lang="en-US" altLang="ja-JP" sz="68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C2CB33-90A6-7C74-D642-AA59F861E161}"/>
              </a:ext>
            </a:extLst>
          </p:cNvPr>
          <p:cNvSpPr txBox="1"/>
          <p:nvPr/>
        </p:nvSpPr>
        <p:spPr>
          <a:xfrm>
            <a:off x="1417797" y="3603314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1FE88A5-E0C7-9028-79BC-0532E3DCCE53}"/>
              </a:ext>
            </a:extLst>
          </p:cNvPr>
          <p:cNvSpPr txBox="1"/>
          <p:nvPr/>
        </p:nvSpPr>
        <p:spPr>
          <a:xfrm>
            <a:off x="1869557" y="3603314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95EB4D-3C12-A029-66E6-028F85706210}"/>
              </a:ext>
            </a:extLst>
          </p:cNvPr>
          <p:cNvSpPr txBox="1"/>
          <p:nvPr/>
        </p:nvSpPr>
        <p:spPr>
          <a:xfrm>
            <a:off x="1424147" y="4008060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21FE5AD-80D9-0A66-FAAD-1C3A6193494F}"/>
              </a:ext>
            </a:extLst>
          </p:cNvPr>
          <p:cNvSpPr txBox="1"/>
          <p:nvPr/>
        </p:nvSpPr>
        <p:spPr>
          <a:xfrm>
            <a:off x="1883909" y="4008060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8445E20-C9A0-DADC-07D2-39B3D7189B3E}"/>
              </a:ext>
            </a:extLst>
          </p:cNvPr>
          <p:cNvSpPr txBox="1"/>
          <p:nvPr/>
        </p:nvSpPr>
        <p:spPr>
          <a:xfrm>
            <a:off x="1424147" y="4400861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3373B38-E2A5-7C3E-B0C6-FEFDB307CCA9}"/>
              </a:ext>
            </a:extLst>
          </p:cNvPr>
          <p:cNvSpPr txBox="1"/>
          <p:nvPr/>
        </p:nvSpPr>
        <p:spPr>
          <a:xfrm>
            <a:off x="1883909" y="4400861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CE68972-8A56-ED58-D328-BFCA2B21954D}"/>
              </a:ext>
            </a:extLst>
          </p:cNvPr>
          <p:cNvSpPr txBox="1"/>
          <p:nvPr/>
        </p:nvSpPr>
        <p:spPr>
          <a:xfrm>
            <a:off x="2231991" y="3603314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FF33842-B640-0F80-B36F-B265F6D2134D}"/>
              </a:ext>
            </a:extLst>
          </p:cNvPr>
          <p:cNvSpPr txBox="1"/>
          <p:nvPr/>
        </p:nvSpPr>
        <p:spPr>
          <a:xfrm>
            <a:off x="2699265" y="3600139"/>
            <a:ext cx="301365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b="1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月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1938BCE-432D-AB40-8C6B-6B4FD798B98B}"/>
              </a:ext>
            </a:extLst>
          </p:cNvPr>
          <p:cNvSpPr txBox="1"/>
          <p:nvPr/>
        </p:nvSpPr>
        <p:spPr>
          <a:xfrm>
            <a:off x="2231991" y="4008060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1530863-CDE4-0560-E517-12839A768548}"/>
              </a:ext>
            </a:extLst>
          </p:cNvPr>
          <p:cNvSpPr txBox="1"/>
          <p:nvPr/>
        </p:nvSpPr>
        <p:spPr>
          <a:xfrm>
            <a:off x="2699265" y="4004885"/>
            <a:ext cx="301365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b="1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月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FB551F8-D95F-E979-E38C-4414B63A5522}"/>
              </a:ext>
            </a:extLst>
          </p:cNvPr>
          <p:cNvSpPr txBox="1"/>
          <p:nvPr/>
        </p:nvSpPr>
        <p:spPr>
          <a:xfrm>
            <a:off x="2231991" y="4400861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364B029-9665-C6B1-3C6E-DEC6F8C17DD4}"/>
              </a:ext>
            </a:extLst>
          </p:cNvPr>
          <p:cNvSpPr txBox="1"/>
          <p:nvPr/>
        </p:nvSpPr>
        <p:spPr>
          <a:xfrm>
            <a:off x="2708790" y="4400861"/>
            <a:ext cx="301365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b="1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月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6EE933B-317B-2AA0-D63C-07A58D9031F5}"/>
              </a:ext>
            </a:extLst>
          </p:cNvPr>
          <p:cNvSpPr txBox="1"/>
          <p:nvPr/>
        </p:nvSpPr>
        <p:spPr>
          <a:xfrm>
            <a:off x="3183958" y="3547817"/>
            <a:ext cx="827150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媒体定価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7,800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B814AAD-2D50-3BFE-11E9-CA329F61616C}"/>
              </a:ext>
            </a:extLst>
          </p:cNvPr>
          <p:cNvSpPr txBox="1"/>
          <p:nvPr/>
        </p:nvSpPr>
        <p:spPr>
          <a:xfrm>
            <a:off x="3183958" y="3659288"/>
            <a:ext cx="953787" cy="815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車体色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億円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+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維持費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300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53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4E9E064-1A4E-ECE6-6B96-479F8C567479}"/>
              </a:ext>
            </a:extLst>
          </p:cNvPr>
          <p:cNvSpPr txBox="1"/>
          <p:nvPr/>
        </p:nvSpPr>
        <p:spPr>
          <a:xfrm>
            <a:off x="3183958" y="3947740"/>
            <a:ext cx="1013098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媒体定価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5,600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F9C2F5A-759A-5050-97AD-1FEF33E24BB9}"/>
              </a:ext>
            </a:extLst>
          </p:cNvPr>
          <p:cNvSpPr txBox="1"/>
          <p:nvPr/>
        </p:nvSpPr>
        <p:spPr>
          <a:xfrm>
            <a:off x="3183958" y="4059211"/>
            <a:ext cx="953787" cy="815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車体色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億円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+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維持費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600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53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DBDB89B-A362-34DA-3403-FE1434196D50}"/>
              </a:ext>
            </a:extLst>
          </p:cNvPr>
          <p:cNvSpPr txBox="1"/>
          <p:nvPr/>
        </p:nvSpPr>
        <p:spPr>
          <a:xfrm>
            <a:off x="3187617" y="4342189"/>
            <a:ext cx="1013098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媒体定価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3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1,200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7D88DE9-D8E7-89B6-37C8-2BDBE2BEF9DD}"/>
              </a:ext>
            </a:extLst>
          </p:cNvPr>
          <p:cNvSpPr txBox="1"/>
          <p:nvPr/>
        </p:nvSpPr>
        <p:spPr>
          <a:xfrm>
            <a:off x="3187617" y="4453660"/>
            <a:ext cx="1009892" cy="815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車体色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億円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+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維持費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1,200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53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601AA49-6F8A-D5FB-277F-D4462A0C70F0}"/>
              </a:ext>
            </a:extLst>
          </p:cNvPr>
          <p:cNvSpPr txBox="1"/>
          <p:nvPr/>
        </p:nvSpPr>
        <p:spPr>
          <a:xfrm>
            <a:off x="1336750" y="3555794"/>
            <a:ext cx="7694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DE33BA4-69AF-53EF-14C1-34D1BF6394DE}"/>
              </a:ext>
            </a:extLst>
          </p:cNvPr>
          <p:cNvSpPr txBox="1"/>
          <p:nvPr/>
        </p:nvSpPr>
        <p:spPr>
          <a:xfrm>
            <a:off x="1514782" y="3555794"/>
            <a:ext cx="346249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8,100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C1AA63D-4C55-1051-F711-7F9A5462BB33}"/>
              </a:ext>
            </a:extLst>
          </p:cNvPr>
          <p:cNvSpPr txBox="1"/>
          <p:nvPr/>
        </p:nvSpPr>
        <p:spPr>
          <a:xfrm>
            <a:off x="1527456" y="3962292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5,600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F697757-5147-CB80-AD50-B79E22371B42}"/>
              </a:ext>
            </a:extLst>
          </p:cNvPr>
          <p:cNvSpPr txBox="1"/>
          <p:nvPr/>
        </p:nvSpPr>
        <p:spPr>
          <a:xfrm>
            <a:off x="1527456" y="4354257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2,400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3CB6B63-5927-F3D4-80BE-8B86CE170FCD}"/>
              </a:ext>
            </a:extLst>
          </p:cNvPr>
          <p:cNvSpPr txBox="1"/>
          <p:nvPr/>
        </p:nvSpPr>
        <p:spPr>
          <a:xfrm>
            <a:off x="1338305" y="4357318"/>
            <a:ext cx="76944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0214E9A-6674-6308-C822-B77C48997A75}"/>
              </a:ext>
            </a:extLst>
          </p:cNvPr>
          <p:cNvSpPr txBox="1"/>
          <p:nvPr/>
        </p:nvSpPr>
        <p:spPr>
          <a:xfrm>
            <a:off x="1335053" y="3960438"/>
            <a:ext cx="76944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C6F3BF3-7094-59ED-3394-B9BB9CF67B86}"/>
              </a:ext>
            </a:extLst>
          </p:cNvPr>
          <p:cNvSpPr txBox="1"/>
          <p:nvPr/>
        </p:nvSpPr>
        <p:spPr>
          <a:xfrm>
            <a:off x="2335784" y="3549329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6,033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6F98D9F-9658-AFA1-EA62-292BE3EB75E8}"/>
              </a:ext>
            </a:extLst>
          </p:cNvPr>
          <p:cNvSpPr txBox="1"/>
          <p:nvPr/>
        </p:nvSpPr>
        <p:spPr>
          <a:xfrm>
            <a:off x="2335784" y="3960437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4,266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083184D-915E-C855-7EF0-23D99DF72FFE}"/>
              </a:ext>
            </a:extLst>
          </p:cNvPr>
          <p:cNvSpPr txBox="1"/>
          <p:nvPr/>
        </p:nvSpPr>
        <p:spPr>
          <a:xfrm>
            <a:off x="2335784" y="4354257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3,522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7" name="スライド番号プレースホルダ 3">
            <a:extLst>
              <a:ext uri="{FF2B5EF4-FFF2-40B4-BE49-F238E27FC236}">
                <a16:creationId xmlns:a16="http://schemas.microsoft.com/office/drawing/2014/main" id="{C18FBC2E-BB15-4BDC-B426-51E41A1250C3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752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輸送, 車 が含まれている画像&#10;&#10;自動的に生成された説明">
            <a:extLst>
              <a:ext uri="{FF2B5EF4-FFF2-40B4-BE49-F238E27FC236}">
                <a16:creationId xmlns:a16="http://schemas.microsoft.com/office/drawing/2014/main" id="{4B3D204C-46B2-314A-A681-A4FD1166D9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C9A4A059-131A-FB42-91BC-C87057939C8D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33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778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手に持ったスマホ&#10;&#10;自動的に生成された説明">
            <a:extLst>
              <a:ext uri="{FF2B5EF4-FFF2-40B4-BE49-F238E27FC236}">
                <a16:creationId xmlns:a16="http://schemas.microsoft.com/office/drawing/2014/main" id="{92875E28-810D-8C40-A899-65D6E520BB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DBCB426F-0EF0-184F-9261-4B6312159A7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34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403DC44-F60D-F059-CC46-A26E70AB0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109" y="1052947"/>
            <a:ext cx="1522687" cy="3300058"/>
          </a:xfrm>
          <a:prstGeom prst="roundRect">
            <a:avLst>
              <a:gd name="adj" fmla="val 11058"/>
            </a:avLst>
          </a:prstGeom>
        </p:spPr>
      </p:pic>
      <p:pic>
        <p:nvPicPr>
          <p:cNvPr id="1026" name="Picture 2" descr="S.RIDE(エスライド) S.RIDEの悪い口コミ・評判は？実際に使ったリアルな本音レビュー1件 | モノシル">
            <a:extLst>
              <a:ext uri="{FF2B5EF4-FFF2-40B4-BE49-F238E27FC236}">
                <a16:creationId xmlns:a16="http://schemas.microsoft.com/office/drawing/2014/main" id="{8364A34A-B0F2-6D00-1EE9-D2B1F8BC8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22" y="3865994"/>
            <a:ext cx="626918" cy="62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062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76727E1-6449-614F-A105-1F2A06CA3B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84D86667-F2D7-6D4E-A2CD-1936EB90D823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35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6" name="図 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D8D5149-88D0-3D5D-FB40-48D8B811B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163" y="1639124"/>
            <a:ext cx="1211145" cy="2624867"/>
          </a:xfrm>
          <a:prstGeom prst="roundRect">
            <a:avLst>
              <a:gd name="adj" fmla="val 10245"/>
            </a:avLst>
          </a:prstGeom>
        </p:spPr>
      </p:pic>
      <p:pic>
        <p:nvPicPr>
          <p:cNvPr id="8" name="図 7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B2FD2FC1-6BC7-EC58-402D-2D8B710FD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363" y="1639124"/>
            <a:ext cx="1211145" cy="2624867"/>
          </a:xfrm>
          <a:prstGeom prst="roundRect">
            <a:avLst>
              <a:gd name="adj" fmla="val 8494"/>
            </a:avLst>
          </a:prstGeom>
        </p:spPr>
      </p:pic>
      <p:pic>
        <p:nvPicPr>
          <p:cNvPr id="10" name="図 9" descr="グラフィカル ユーザー インターフェイス&#10;&#10;低い精度で自動的に生成された説明">
            <a:extLst>
              <a:ext uri="{FF2B5EF4-FFF2-40B4-BE49-F238E27FC236}">
                <a16:creationId xmlns:a16="http://schemas.microsoft.com/office/drawing/2014/main" id="{705F6D72-B223-C3E7-B539-1F17A09AA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564" y="1639124"/>
            <a:ext cx="1211146" cy="2624868"/>
          </a:xfrm>
          <a:prstGeom prst="roundRect">
            <a:avLst>
              <a:gd name="adj" fmla="val 9662"/>
            </a:avLst>
          </a:prstGeom>
        </p:spPr>
      </p:pic>
      <p:pic>
        <p:nvPicPr>
          <p:cNvPr id="12" name="図 11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BF0B0153-F69A-67EC-8C02-DCADF42D5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7765" y="1639124"/>
            <a:ext cx="1211146" cy="2624868"/>
          </a:xfrm>
          <a:prstGeom prst="roundRect">
            <a:avLst>
              <a:gd name="adj" fmla="val 9078"/>
            </a:avLst>
          </a:prstGeom>
        </p:spPr>
      </p:pic>
      <p:pic>
        <p:nvPicPr>
          <p:cNvPr id="7" name="図 6" descr="モニター画面に映るゲーム画面&#10;&#10;中程度の精度で自動的に生成された説明">
            <a:extLst>
              <a:ext uri="{FF2B5EF4-FFF2-40B4-BE49-F238E27FC236}">
                <a16:creationId xmlns:a16="http://schemas.microsoft.com/office/drawing/2014/main" id="{0D2D2E9C-67DA-04C6-0501-0774C1FFA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472" y="1551572"/>
            <a:ext cx="1423413" cy="2880718"/>
          </a:xfrm>
          <a:prstGeom prst="rect">
            <a:avLst/>
          </a:prstGeom>
        </p:spPr>
      </p:pic>
      <p:pic>
        <p:nvPicPr>
          <p:cNvPr id="13" name="図 12" descr="モニター画面に映るゲーム画面&#10;&#10;中程度の精度で自動的に生成された説明">
            <a:extLst>
              <a:ext uri="{FF2B5EF4-FFF2-40B4-BE49-F238E27FC236}">
                <a16:creationId xmlns:a16="http://schemas.microsoft.com/office/drawing/2014/main" id="{3F23E70B-958B-64EE-33C4-280902B47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6545" y="1551572"/>
            <a:ext cx="1423413" cy="2880718"/>
          </a:xfrm>
          <a:prstGeom prst="rect">
            <a:avLst/>
          </a:prstGeom>
        </p:spPr>
      </p:pic>
      <p:pic>
        <p:nvPicPr>
          <p:cNvPr id="11" name="図 10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D91D028E-9189-B3E2-68DC-BDEED24A82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163" y="1608266"/>
            <a:ext cx="1274377" cy="2759454"/>
          </a:xfrm>
          <a:prstGeom prst="roundRect">
            <a:avLst>
              <a:gd name="adj" fmla="val 12807"/>
            </a:avLst>
          </a:prstGeom>
        </p:spPr>
      </p:pic>
      <p:pic>
        <p:nvPicPr>
          <p:cNvPr id="15" name="図 1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6C8DBBF-875E-FEC4-E2FC-921B640116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228" y="1547633"/>
            <a:ext cx="1423414" cy="2880719"/>
          </a:xfrm>
          <a:prstGeom prst="rect">
            <a:avLst/>
          </a:prstGeom>
        </p:spPr>
      </p:pic>
      <p:pic>
        <p:nvPicPr>
          <p:cNvPr id="17" name="図 16" descr="携帯電話の画面のスクリーンショット&#10;&#10;自動的に生成された説明">
            <a:extLst>
              <a:ext uri="{FF2B5EF4-FFF2-40B4-BE49-F238E27FC236}">
                <a16:creationId xmlns:a16="http://schemas.microsoft.com/office/drawing/2014/main" id="{3D73A381-DD78-7A24-7A88-627A1377F6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5726" y="1547633"/>
            <a:ext cx="1423414" cy="2880719"/>
          </a:xfrm>
          <a:prstGeom prst="rect">
            <a:avLst/>
          </a:prstGeom>
        </p:spPr>
      </p:pic>
      <p:pic>
        <p:nvPicPr>
          <p:cNvPr id="19" name="図 18" descr="携帯電話の画面のスクリーンショット&#10;&#10;自動的に生成された説明">
            <a:extLst>
              <a:ext uri="{FF2B5EF4-FFF2-40B4-BE49-F238E27FC236}">
                <a16:creationId xmlns:a16="http://schemas.microsoft.com/office/drawing/2014/main" id="{28909B46-C350-08BA-FBCF-29A6456BF3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1630" y="1547632"/>
            <a:ext cx="1423415" cy="28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23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053F37D-0287-7A71-12F0-7504F2A608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57222FBB-0C1F-3844-B037-E3462D7C00B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B852218-DFD7-34DF-2634-847C7DCCDE0E}"/>
              </a:ext>
            </a:extLst>
          </p:cNvPr>
          <p:cNvGrpSpPr/>
          <p:nvPr/>
        </p:nvGrpSpPr>
        <p:grpSpPr>
          <a:xfrm>
            <a:off x="6629400" y="4549131"/>
            <a:ext cx="2002935" cy="136973"/>
            <a:chOff x="6629400" y="4554707"/>
            <a:chExt cx="2002935" cy="13697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DB29E450-357A-5FF8-0B38-13BA79BDD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9400" y="4554707"/>
              <a:ext cx="1133140" cy="136973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EC99601-BD1C-EC93-D56A-FE5E80B4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9195" y="4554707"/>
              <a:ext cx="1133140" cy="136973"/>
            </a:xfrm>
            <a:prstGeom prst="rect">
              <a:avLst/>
            </a:prstGeom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5A2FBFC-3D48-5A0B-9129-71E8B5B64EAF}"/>
              </a:ext>
            </a:extLst>
          </p:cNvPr>
          <p:cNvSpPr txBox="1"/>
          <p:nvPr/>
        </p:nvSpPr>
        <p:spPr>
          <a:xfrm>
            <a:off x="6570816" y="4512687"/>
            <a:ext cx="20409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700" i="0" dirty="0">
                <a:solidFill>
                  <a:srgbClr val="898989"/>
                </a:solidFill>
                <a:effectLst/>
                <a:latin typeface="+mn-ea"/>
              </a:rPr>
              <a:t>※Canvas 100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台</a:t>
            </a:r>
            <a:r>
              <a:rPr lang="en-US" altLang="ja-JP" sz="700" i="0" dirty="0">
                <a:solidFill>
                  <a:srgbClr val="898989"/>
                </a:solidFill>
                <a:effectLst/>
                <a:latin typeface="+mn-ea"/>
              </a:rPr>
              <a:t> 1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週間の場合、</a:t>
            </a:r>
            <a:r>
              <a:rPr lang="en-US" altLang="ja-JP" sz="700" i="0" dirty="0">
                <a:solidFill>
                  <a:srgbClr val="898989"/>
                </a:solidFill>
                <a:effectLst/>
                <a:latin typeface="+mn-ea"/>
              </a:rPr>
              <a:t>1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万個程度まで</a:t>
            </a:r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4FBDB9-D4BE-00B1-10D1-1BCF68AD717D}"/>
              </a:ext>
            </a:extLst>
          </p:cNvPr>
          <p:cNvSpPr txBox="1"/>
          <p:nvPr/>
        </p:nvSpPr>
        <p:spPr>
          <a:xfrm>
            <a:off x="2251435" y="4515702"/>
            <a:ext cx="813043" cy="200055"/>
          </a:xfrm>
          <a:prstGeom prst="rect">
            <a:avLst/>
          </a:prstGeom>
          <a:solidFill>
            <a:srgbClr val="E6E6E6"/>
          </a:solidFill>
        </p:spPr>
        <p:txBody>
          <a:bodyPr wrap="none" rtlCol="0">
            <a:spAutoFit/>
          </a:bodyPr>
          <a:lstStyle/>
          <a:p>
            <a:r>
              <a:rPr lang="en" altLang="ja-JP" sz="70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素材審査あり</a:t>
            </a:r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265B81D-BB78-8199-B2C4-632F22ACDC50}"/>
              </a:ext>
            </a:extLst>
          </p:cNvPr>
          <p:cNvSpPr txBox="1"/>
          <p:nvPr/>
        </p:nvSpPr>
        <p:spPr>
          <a:xfrm>
            <a:off x="6656851" y="4444206"/>
            <a:ext cx="90762" cy="73390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4180BCB-1E05-575D-5B65-BFD81819A982}"/>
              </a:ext>
            </a:extLst>
          </p:cNvPr>
          <p:cNvSpPr txBox="1"/>
          <p:nvPr/>
        </p:nvSpPr>
        <p:spPr>
          <a:xfrm>
            <a:off x="7291743" y="4443188"/>
            <a:ext cx="90762" cy="73390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A6F3757-0DBF-6374-43DC-F890FC5D4182}"/>
              </a:ext>
            </a:extLst>
          </p:cNvPr>
          <p:cNvSpPr txBox="1"/>
          <p:nvPr/>
        </p:nvSpPr>
        <p:spPr>
          <a:xfrm>
            <a:off x="6566925" y="4387637"/>
            <a:ext cx="184579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" altLang="ja-JP" sz="70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85A7E5B-ED11-B905-3A2A-4853A8B8797E}"/>
              </a:ext>
            </a:extLst>
          </p:cNvPr>
          <p:cNvSpPr txBox="1"/>
          <p:nvPr/>
        </p:nvSpPr>
        <p:spPr>
          <a:xfrm>
            <a:off x="7199453" y="4383637"/>
            <a:ext cx="184579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" altLang="ja-JP" sz="70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44456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, Web サイト&#10;&#10;自動的に生成された説明">
            <a:extLst>
              <a:ext uri="{FF2B5EF4-FFF2-40B4-BE49-F238E27FC236}">
                <a16:creationId xmlns:a16="http://schemas.microsoft.com/office/drawing/2014/main" id="{119EA55F-A963-BAB8-3920-A01892088A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A2C24C67-7AC2-F747-8E76-F7C7041354FA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37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3F56AA-CADD-2261-E895-18B5F5802821}"/>
              </a:ext>
            </a:extLst>
          </p:cNvPr>
          <p:cNvSpPr txBox="1"/>
          <p:nvPr/>
        </p:nvSpPr>
        <p:spPr>
          <a:xfrm>
            <a:off x="1548702" y="4620217"/>
            <a:ext cx="2061783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650" i="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lang="en-US" altLang="ja-JP" sz="650" i="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lang="en" altLang="ja-JP" sz="650" i="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kumimoji="1" lang="ja-JP" altLang="en-US" sz="65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別途営業補填費</a:t>
            </a:r>
            <a:r>
              <a:rPr kumimoji="1" lang="en-US" altLang="ja-JP" sz="65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1" lang="ja-JP" altLang="en-US" sz="65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台</a:t>
            </a:r>
            <a:r>
              <a:rPr kumimoji="1" lang="en-US" altLang="ja-JP" sz="65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15</a:t>
            </a:r>
            <a:r>
              <a:rPr kumimoji="1" lang="ja-JP" altLang="en-US" sz="65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万円</a:t>
            </a:r>
            <a:r>
              <a:rPr kumimoji="1" lang="en-US" altLang="ja-JP" sz="65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〜/</a:t>
            </a:r>
            <a:r>
              <a:rPr kumimoji="1" lang="ja-JP" altLang="en-US" sz="65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日（ネット）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629169-0BFF-5A9A-DB6A-93B7B915814B}"/>
              </a:ext>
            </a:extLst>
          </p:cNvPr>
          <p:cNvSpPr txBox="1"/>
          <p:nvPr/>
        </p:nvSpPr>
        <p:spPr>
          <a:xfrm>
            <a:off x="2579593" y="4036017"/>
            <a:ext cx="31290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00" i="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lang="en-US" altLang="ja-JP" sz="500" i="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</a:rPr>
              <a:t>※</a:t>
            </a:r>
            <a:endParaRPr kumimoji="1" lang="ja-JP" altLang="en-US" sz="50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84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62C019F9-B493-874E-A5A8-4476E4279B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00"/>
            <a:ext cx="9152000" cy="51480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AB59A86E-B07E-3548-B869-6B55304FB55C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2E4534C-F9C7-75D4-3E80-0C2C05788922}"/>
              </a:ext>
            </a:extLst>
          </p:cNvPr>
          <p:cNvSpPr/>
          <p:nvPr/>
        </p:nvSpPr>
        <p:spPr>
          <a:xfrm>
            <a:off x="6429828" y="4520157"/>
            <a:ext cx="936203" cy="20005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7DE0343-E386-FC31-BC27-2934F7073425}"/>
              </a:ext>
            </a:extLst>
          </p:cNvPr>
          <p:cNvSpPr/>
          <p:nvPr/>
        </p:nvSpPr>
        <p:spPr>
          <a:xfrm>
            <a:off x="2128742" y="4520156"/>
            <a:ext cx="936203" cy="20005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950030-79E3-AF45-1637-BA508263CACF}"/>
              </a:ext>
            </a:extLst>
          </p:cNvPr>
          <p:cNvSpPr txBox="1"/>
          <p:nvPr/>
        </p:nvSpPr>
        <p:spPr>
          <a:xfrm>
            <a:off x="2048234" y="4520155"/>
            <a:ext cx="100219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70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東京都内</a:t>
            </a:r>
            <a:r>
              <a:rPr lang="en-US" altLang="ja-JP" sz="700" i="0" dirty="0">
                <a:solidFill>
                  <a:srgbClr val="898989"/>
                </a:solidFill>
                <a:effectLst/>
                <a:latin typeface="+mn-ea"/>
              </a:rPr>
              <a:t>23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区限定</a:t>
            </a:r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72ABE2-59A7-4C58-5B3E-09BAED1175C5}"/>
              </a:ext>
            </a:extLst>
          </p:cNvPr>
          <p:cNvSpPr txBox="1"/>
          <p:nvPr/>
        </p:nvSpPr>
        <p:spPr>
          <a:xfrm>
            <a:off x="6444342" y="4520154"/>
            <a:ext cx="100219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70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東京都内</a:t>
            </a:r>
            <a:r>
              <a:rPr lang="en-US" altLang="ja-JP" sz="700" i="0" dirty="0">
                <a:solidFill>
                  <a:srgbClr val="898989"/>
                </a:solidFill>
                <a:effectLst/>
                <a:latin typeface="+mn-ea"/>
              </a:rPr>
              <a:t>23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区限定</a:t>
            </a:r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1599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921D0EBE-EAF5-5911-8294-A2AA084FDE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図 20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4B89580-BDAC-4A35-C31C-EAA98E3C9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403" y="2801631"/>
            <a:ext cx="3612694" cy="1753920"/>
          </a:xfrm>
          <a:prstGeom prst="rect">
            <a:avLst/>
          </a:prstGeom>
        </p:spPr>
      </p:pic>
      <p:sp>
        <p:nvSpPr>
          <p:cNvPr id="12" name="スライド番号プレースホルダ 3">
            <a:extLst>
              <a:ext uri="{FF2B5EF4-FFF2-40B4-BE49-F238E27FC236}">
                <a16:creationId xmlns:a16="http://schemas.microsoft.com/office/drawing/2014/main" id="{AE2D10E1-2FE1-AECA-474D-8EB685396D9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0A59ED5-0009-93FD-6886-7C1F858BA7DD}"/>
              </a:ext>
            </a:extLst>
          </p:cNvPr>
          <p:cNvSpPr txBox="1"/>
          <p:nvPr/>
        </p:nvSpPr>
        <p:spPr>
          <a:xfrm>
            <a:off x="7196968" y="3608246"/>
            <a:ext cx="344646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4 </a:t>
            </a:r>
            <a:r>
              <a:rPr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50A5C88-0774-5F24-BF63-1CFEEF2B85CD}"/>
              </a:ext>
            </a:extLst>
          </p:cNvPr>
          <p:cNvSpPr txBox="1"/>
          <p:nvPr/>
        </p:nvSpPr>
        <p:spPr>
          <a:xfrm>
            <a:off x="6617617" y="3053408"/>
            <a:ext cx="100027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リアウィンドウラッピング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0EFE35-E6F3-13B1-3450-D0A894AC124C}"/>
              </a:ext>
            </a:extLst>
          </p:cNvPr>
          <p:cNvSpPr txBox="1"/>
          <p:nvPr/>
        </p:nvSpPr>
        <p:spPr>
          <a:xfrm>
            <a:off x="6306635" y="3218521"/>
            <a:ext cx="1622239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00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シースルーシートをリアウィンドウに貼付します。</a:t>
            </a:r>
            <a:endParaRPr lang="en-US" altLang="ja-JP" sz="700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D7A919A-30FB-75DF-5666-CABF48578F8D}"/>
              </a:ext>
            </a:extLst>
          </p:cNvPr>
          <p:cNvSpPr txBox="1"/>
          <p:nvPr/>
        </p:nvSpPr>
        <p:spPr>
          <a:xfrm>
            <a:off x="5851801" y="3605071"/>
            <a:ext cx="51937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最低出稿期間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4E1D7D8-380F-70F3-99AE-A1EAB5B73259}"/>
              </a:ext>
            </a:extLst>
          </p:cNvPr>
          <p:cNvSpPr txBox="1"/>
          <p:nvPr/>
        </p:nvSpPr>
        <p:spPr>
          <a:xfrm>
            <a:off x="6024926" y="4122596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価格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F165AAE-7B74-FAAF-9A47-CC51A924E8DB}"/>
              </a:ext>
            </a:extLst>
          </p:cNvPr>
          <p:cNvSpPr txBox="1"/>
          <p:nvPr/>
        </p:nvSpPr>
        <p:spPr>
          <a:xfrm>
            <a:off x="7196968" y="4119518"/>
            <a:ext cx="102111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50 </a:t>
            </a:r>
            <a:r>
              <a:rPr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 500 </a:t>
            </a:r>
            <a:r>
              <a:rPr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r>
              <a:rPr lang="ja-JP" altLang="en-US" sz="520">
                <a:latin typeface="Yu Gothic" panose="020B0400000000000000" pitchFamily="34" charset="-128"/>
                <a:ea typeface="Yu Gothic" panose="020B0400000000000000" pitchFamily="34" charset="-128"/>
              </a:rPr>
              <a:t>（ネット）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5FDAB1B-79CD-A6BB-2EA3-22B91C4616D2}"/>
              </a:ext>
            </a:extLst>
          </p:cNvPr>
          <p:cNvSpPr txBox="1"/>
          <p:nvPr/>
        </p:nvSpPr>
        <p:spPr>
          <a:xfrm>
            <a:off x="5307369" y="4749498"/>
            <a:ext cx="32367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70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r>
              <a:rPr lang="ja-JP" altLang="en-US" sz="700" i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リアウィングラッピングは、大和自動車交通のみのメニューとなります。</a:t>
            </a:r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821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7FC82E2-7C00-F84A-B80B-065F54363D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6FC25F9E-B727-A3C6-3055-1C55F81E2ABE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397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EB64C7BA-7AA4-BA4E-B38C-7DDB0068524C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6" name="図 5" descr="テーブル&#10;&#10;自動的に生成された説明">
            <a:extLst>
              <a:ext uri="{FF2B5EF4-FFF2-40B4-BE49-F238E27FC236}">
                <a16:creationId xmlns:a16="http://schemas.microsoft.com/office/drawing/2014/main" id="{453F9B29-CACA-3AA1-A0B8-1A43A0B4B2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図 7" descr="オレンジ, 写真, 座る, 明かり が含まれている画像&#10;&#10;自動的に生成された説明">
            <a:extLst>
              <a:ext uri="{FF2B5EF4-FFF2-40B4-BE49-F238E27FC236}">
                <a16:creationId xmlns:a16="http://schemas.microsoft.com/office/drawing/2014/main" id="{131CB567-5A83-02B3-A4B5-3ED6C2102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05" y="785666"/>
            <a:ext cx="8697589" cy="350187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5DA35F-96B8-54BD-021B-F59F8B22D243}"/>
              </a:ext>
            </a:extLst>
          </p:cNvPr>
          <p:cNvSpPr txBox="1"/>
          <p:nvPr/>
        </p:nvSpPr>
        <p:spPr>
          <a:xfrm>
            <a:off x="519443" y="1157100"/>
            <a:ext cx="557845" cy="133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7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オプション名</a:t>
            </a:r>
            <a:endParaRPr lang="en-US" altLang="ja-JP" sz="87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DDF80CB-AE64-FF1D-3682-5728AFC8BAF1}"/>
              </a:ext>
            </a:extLst>
          </p:cNvPr>
          <p:cNvSpPr txBox="1"/>
          <p:nvPr/>
        </p:nvSpPr>
        <p:spPr>
          <a:xfrm>
            <a:off x="1508840" y="17243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2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784F9F-0D78-C5B7-3B77-A7F4DD663652}"/>
              </a:ext>
            </a:extLst>
          </p:cNvPr>
          <p:cNvSpPr txBox="1"/>
          <p:nvPr/>
        </p:nvSpPr>
        <p:spPr>
          <a:xfrm>
            <a:off x="1402434" y="2351937"/>
            <a:ext cx="39594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1,000</a:t>
            </a:r>
            <a:endParaRPr lang="ja-JP" altLang="en-US" sz="12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638304B-8856-EF52-B80E-BB21BA52EC78}"/>
              </a:ext>
            </a:extLst>
          </p:cNvPr>
          <p:cNvSpPr txBox="1"/>
          <p:nvPr/>
        </p:nvSpPr>
        <p:spPr>
          <a:xfrm>
            <a:off x="1814251" y="2399262"/>
            <a:ext cx="19236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6395277-F09F-6845-E62D-B6BC637BC1D6}"/>
              </a:ext>
            </a:extLst>
          </p:cNvPr>
          <p:cNvSpPr txBox="1"/>
          <p:nvPr/>
        </p:nvSpPr>
        <p:spPr>
          <a:xfrm>
            <a:off x="1449979" y="944375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オプション①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60A9E91-9CDB-DC9F-C82B-7E71F4CE945D}"/>
              </a:ext>
            </a:extLst>
          </p:cNvPr>
          <p:cNvSpPr txBox="1"/>
          <p:nvPr/>
        </p:nvSpPr>
        <p:spPr>
          <a:xfrm>
            <a:off x="2567580" y="944374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オプション②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19BA1C5-8341-4F0C-6FFD-8D8D461C38B3}"/>
              </a:ext>
            </a:extLst>
          </p:cNvPr>
          <p:cNvSpPr txBox="1"/>
          <p:nvPr/>
        </p:nvSpPr>
        <p:spPr>
          <a:xfrm>
            <a:off x="4793677" y="944373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オプション③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635530D-5637-C5B2-2B93-330BACC29707}"/>
              </a:ext>
            </a:extLst>
          </p:cNvPr>
          <p:cNvSpPr txBox="1"/>
          <p:nvPr/>
        </p:nvSpPr>
        <p:spPr>
          <a:xfrm>
            <a:off x="6879653" y="944372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オプション④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6421669-73F6-2904-FA41-C144FBD530C2}"/>
              </a:ext>
            </a:extLst>
          </p:cNvPr>
          <p:cNvSpPr txBox="1"/>
          <p:nvPr/>
        </p:nvSpPr>
        <p:spPr>
          <a:xfrm>
            <a:off x="8023193" y="944372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オプション⑤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0275BD6-8960-B069-91FF-A1D34173DA50}"/>
              </a:ext>
            </a:extLst>
          </p:cNvPr>
          <p:cNvSpPr txBox="1"/>
          <p:nvPr/>
        </p:nvSpPr>
        <p:spPr>
          <a:xfrm>
            <a:off x="1340974" y="1219285"/>
            <a:ext cx="71814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7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S.RIDE</a:t>
            </a:r>
          </a:p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配車アプリ連携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D090C05-6CA3-FEA2-6987-4CF67E8947AB}"/>
              </a:ext>
            </a:extLst>
          </p:cNvPr>
          <p:cNvSpPr txBox="1"/>
          <p:nvPr/>
        </p:nvSpPr>
        <p:spPr>
          <a:xfrm>
            <a:off x="2229346" y="1219285"/>
            <a:ext cx="458459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7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GROWTH</a:t>
            </a:r>
          </a:p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ジャック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66AD6E4-CDAF-EC45-C4E1-DA21259E362F}"/>
              </a:ext>
            </a:extLst>
          </p:cNvPr>
          <p:cNvSpPr txBox="1"/>
          <p:nvPr/>
        </p:nvSpPr>
        <p:spPr>
          <a:xfrm>
            <a:off x="2942029" y="1222460"/>
            <a:ext cx="48090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車内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サンプリング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7043603-85B6-C9C0-FF07-BC2B03BB8AE6}"/>
              </a:ext>
            </a:extLst>
          </p:cNvPr>
          <p:cNvSpPr txBox="1"/>
          <p:nvPr/>
        </p:nvSpPr>
        <p:spPr>
          <a:xfrm>
            <a:off x="3637150" y="1220682"/>
            <a:ext cx="56105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外装ラッピング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（フル）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E794CA2-9B5E-C93B-9F02-AA8DEFFB8842}"/>
              </a:ext>
            </a:extLst>
          </p:cNvPr>
          <p:cNvSpPr txBox="1"/>
          <p:nvPr/>
        </p:nvSpPr>
        <p:spPr>
          <a:xfrm>
            <a:off x="4358602" y="1217279"/>
            <a:ext cx="56105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外装ラッピング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（ドア</a:t>
            </a:r>
            <a:r>
              <a:rPr lang="en-US" altLang="ja-JP" sz="7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面）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D733951-208E-1B06-6792-58D3BE6B57FC}"/>
              </a:ext>
            </a:extLst>
          </p:cNvPr>
          <p:cNvSpPr txBox="1"/>
          <p:nvPr/>
        </p:nvSpPr>
        <p:spPr>
          <a:xfrm>
            <a:off x="5086740" y="1225440"/>
            <a:ext cx="56105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外装ラッピング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（ドア</a:t>
            </a:r>
            <a:r>
              <a:rPr lang="en-US" altLang="ja-JP" sz="7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</a:t>
            </a:r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面）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9D6E72F-3771-4703-AC8D-5E201AEE9FBC}"/>
              </a:ext>
            </a:extLst>
          </p:cNvPr>
          <p:cNvSpPr txBox="1"/>
          <p:nvPr/>
        </p:nvSpPr>
        <p:spPr>
          <a:xfrm>
            <a:off x="5821865" y="1282281"/>
            <a:ext cx="599523" cy="1200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内装</a:t>
            </a:r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DAABCD1-C528-8719-412F-7434E9908910}"/>
              </a:ext>
            </a:extLst>
          </p:cNvPr>
          <p:cNvSpPr txBox="1"/>
          <p:nvPr/>
        </p:nvSpPr>
        <p:spPr>
          <a:xfrm>
            <a:off x="6643805" y="1282281"/>
            <a:ext cx="397546" cy="1200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無料送迎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0C68D3F-2A21-F7B0-813F-750CB7EFB924}"/>
              </a:ext>
            </a:extLst>
          </p:cNvPr>
          <p:cNvSpPr txBox="1"/>
          <p:nvPr/>
        </p:nvSpPr>
        <p:spPr>
          <a:xfrm>
            <a:off x="7238522" y="1280470"/>
            <a:ext cx="397545" cy="1200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指定走行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445E852-0B1F-102D-C880-638CCF5845C6}"/>
              </a:ext>
            </a:extLst>
          </p:cNvPr>
          <p:cNvSpPr txBox="1"/>
          <p:nvPr/>
        </p:nvSpPr>
        <p:spPr>
          <a:xfrm>
            <a:off x="7992735" y="1220454"/>
            <a:ext cx="56105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リアウィンドウ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EA8770E-1DDA-F237-232D-0845262D3597}"/>
              </a:ext>
            </a:extLst>
          </p:cNvPr>
          <p:cNvSpPr txBox="1"/>
          <p:nvPr/>
        </p:nvSpPr>
        <p:spPr>
          <a:xfrm>
            <a:off x="472534" y="1720777"/>
            <a:ext cx="673261" cy="133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7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最低出稿期間</a:t>
            </a:r>
            <a:endParaRPr lang="en-US" altLang="ja-JP" sz="87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4D61BF1-ED31-6AB6-087E-A40BE90A11A8}"/>
              </a:ext>
            </a:extLst>
          </p:cNvPr>
          <p:cNvSpPr txBox="1"/>
          <p:nvPr/>
        </p:nvSpPr>
        <p:spPr>
          <a:xfrm>
            <a:off x="509468" y="2504808"/>
            <a:ext cx="673261" cy="133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7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価格</a:t>
            </a:r>
            <a:r>
              <a:rPr lang="ja-JP" altLang="en-US" sz="7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（ネット）</a:t>
            </a:r>
            <a:endParaRPr lang="en-US" altLang="ja-JP" sz="7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03312E9-2B01-E06D-0AE6-A3F4B9B37764}"/>
              </a:ext>
            </a:extLst>
          </p:cNvPr>
          <p:cNvSpPr txBox="1"/>
          <p:nvPr/>
        </p:nvSpPr>
        <p:spPr>
          <a:xfrm>
            <a:off x="696954" y="3601177"/>
            <a:ext cx="224420" cy="133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7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補足</a:t>
            </a:r>
            <a:endParaRPr lang="en-US" altLang="ja-JP" sz="87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CE5676A-362A-6521-87CD-336321A8295D}"/>
              </a:ext>
            </a:extLst>
          </p:cNvPr>
          <p:cNvSpPr txBox="1"/>
          <p:nvPr/>
        </p:nvSpPr>
        <p:spPr>
          <a:xfrm>
            <a:off x="2264204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B64603C-039A-26D5-1527-F21AA6D22680}"/>
              </a:ext>
            </a:extLst>
          </p:cNvPr>
          <p:cNvSpPr txBox="1"/>
          <p:nvPr/>
        </p:nvSpPr>
        <p:spPr>
          <a:xfrm>
            <a:off x="2988108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05C650D-5C23-1D9C-958D-4C7251A6C915}"/>
              </a:ext>
            </a:extLst>
          </p:cNvPr>
          <p:cNvSpPr txBox="1"/>
          <p:nvPr/>
        </p:nvSpPr>
        <p:spPr>
          <a:xfrm>
            <a:off x="3722812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2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678E496-C185-F02E-1B9B-ECF46C73D801}"/>
              </a:ext>
            </a:extLst>
          </p:cNvPr>
          <p:cNvSpPr txBox="1"/>
          <p:nvPr/>
        </p:nvSpPr>
        <p:spPr>
          <a:xfrm>
            <a:off x="4448356" y="17243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6E85A82-436D-7D70-2BE8-96AFDC2065E3}"/>
              </a:ext>
            </a:extLst>
          </p:cNvPr>
          <p:cNvSpPr txBox="1"/>
          <p:nvPr/>
        </p:nvSpPr>
        <p:spPr>
          <a:xfrm>
            <a:off x="5179460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D44A589-A685-B497-09CC-3AFFAF6B9D23}"/>
              </a:ext>
            </a:extLst>
          </p:cNvPr>
          <p:cNvSpPr txBox="1"/>
          <p:nvPr/>
        </p:nvSpPr>
        <p:spPr>
          <a:xfrm>
            <a:off x="5943378" y="17243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93EE8BA-8A95-9130-6C0C-33307DAFFD5B}"/>
              </a:ext>
            </a:extLst>
          </p:cNvPr>
          <p:cNvSpPr txBox="1"/>
          <p:nvPr/>
        </p:nvSpPr>
        <p:spPr>
          <a:xfrm>
            <a:off x="6649282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3E39D81-3687-A254-6F5B-E418190DD3F3}"/>
              </a:ext>
            </a:extLst>
          </p:cNvPr>
          <p:cNvSpPr txBox="1"/>
          <p:nvPr/>
        </p:nvSpPr>
        <p:spPr>
          <a:xfrm>
            <a:off x="7239323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8709169-4807-D3C9-8634-798045A87379}"/>
              </a:ext>
            </a:extLst>
          </p:cNvPr>
          <p:cNvSpPr txBox="1"/>
          <p:nvPr/>
        </p:nvSpPr>
        <p:spPr>
          <a:xfrm>
            <a:off x="8090273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4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F87BF83-12EA-A6F2-A641-5A1D9381D803}"/>
              </a:ext>
            </a:extLst>
          </p:cNvPr>
          <p:cNvSpPr txBox="1"/>
          <p:nvPr/>
        </p:nvSpPr>
        <p:spPr>
          <a:xfrm>
            <a:off x="2265468" y="2540008"/>
            <a:ext cx="189155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50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134CAB8-4C90-0542-3F5D-4FA04407B878}"/>
              </a:ext>
            </a:extLst>
          </p:cNvPr>
          <p:cNvSpPr txBox="1"/>
          <p:nvPr/>
        </p:nvSpPr>
        <p:spPr>
          <a:xfrm>
            <a:off x="2471400" y="2601875"/>
            <a:ext cx="19236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4B1D882-8A16-57D4-79ED-7DD7F5930F78}"/>
              </a:ext>
            </a:extLst>
          </p:cNvPr>
          <p:cNvSpPr txBox="1"/>
          <p:nvPr/>
        </p:nvSpPr>
        <p:spPr>
          <a:xfrm>
            <a:off x="2950615" y="2540008"/>
            <a:ext cx="189155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50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12C2A1D-E0AE-6148-30C9-EBCAF1E87199}"/>
              </a:ext>
            </a:extLst>
          </p:cNvPr>
          <p:cNvSpPr txBox="1"/>
          <p:nvPr/>
        </p:nvSpPr>
        <p:spPr>
          <a:xfrm>
            <a:off x="3147495" y="2601875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7A57A7C0-835D-FC80-2D27-85CD153A5FDE}"/>
              </a:ext>
            </a:extLst>
          </p:cNvPr>
          <p:cNvSpPr txBox="1"/>
          <p:nvPr/>
        </p:nvSpPr>
        <p:spPr>
          <a:xfrm>
            <a:off x="3671340" y="2540008"/>
            <a:ext cx="189154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95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84BC121-FEC4-1B82-DF7B-780131A41DB5}"/>
              </a:ext>
            </a:extLst>
          </p:cNvPr>
          <p:cNvSpPr txBox="1"/>
          <p:nvPr/>
        </p:nvSpPr>
        <p:spPr>
          <a:xfrm>
            <a:off x="3884095" y="2601875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61DE295-E7E3-7BE6-68C1-0916C9839B5E}"/>
              </a:ext>
            </a:extLst>
          </p:cNvPr>
          <p:cNvSpPr txBox="1"/>
          <p:nvPr/>
        </p:nvSpPr>
        <p:spPr>
          <a:xfrm>
            <a:off x="4398413" y="2543183"/>
            <a:ext cx="189154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12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9EAD308-46C9-8BF5-C78B-C7A2E57D76B9}"/>
              </a:ext>
            </a:extLst>
          </p:cNvPr>
          <p:cNvSpPr txBox="1"/>
          <p:nvPr/>
        </p:nvSpPr>
        <p:spPr>
          <a:xfrm>
            <a:off x="4611168" y="2605050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5038B5E-24E8-50EA-03C5-4EEAC931AF9C}"/>
              </a:ext>
            </a:extLst>
          </p:cNvPr>
          <p:cNvSpPr txBox="1"/>
          <p:nvPr/>
        </p:nvSpPr>
        <p:spPr>
          <a:xfrm>
            <a:off x="5129137" y="2540008"/>
            <a:ext cx="189154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15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55C24DA-7647-0EAC-2CFE-C8938056BAB3}"/>
              </a:ext>
            </a:extLst>
          </p:cNvPr>
          <p:cNvSpPr txBox="1"/>
          <p:nvPr/>
        </p:nvSpPr>
        <p:spPr>
          <a:xfrm>
            <a:off x="5341892" y="2601875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B7D90653-E7BD-37EB-E42E-3CB6591CD16E}"/>
              </a:ext>
            </a:extLst>
          </p:cNvPr>
          <p:cNvSpPr txBox="1"/>
          <p:nvPr/>
        </p:nvSpPr>
        <p:spPr>
          <a:xfrm>
            <a:off x="6005437" y="2225683"/>
            <a:ext cx="17633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25</a:t>
            </a:r>
            <a:endParaRPr lang="ja-JP" altLang="en-US" sz="12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0F55F35-BBD7-CBE6-1ED5-A277EFF0FCFE}"/>
              </a:ext>
            </a:extLst>
          </p:cNvPr>
          <p:cNvSpPr txBox="1"/>
          <p:nvPr/>
        </p:nvSpPr>
        <p:spPr>
          <a:xfrm>
            <a:off x="6198224" y="2266658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82AFAA98-6FAF-8AB7-E8E7-407FB0715641}"/>
              </a:ext>
            </a:extLst>
          </p:cNvPr>
          <p:cNvSpPr txBox="1"/>
          <p:nvPr/>
        </p:nvSpPr>
        <p:spPr>
          <a:xfrm>
            <a:off x="5801915" y="2266658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15C94AF-A6E1-3FF9-FEB2-7DE848E4E015}"/>
              </a:ext>
            </a:extLst>
          </p:cNvPr>
          <p:cNvSpPr txBox="1"/>
          <p:nvPr/>
        </p:nvSpPr>
        <p:spPr>
          <a:xfrm>
            <a:off x="5806767" y="2142241"/>
            <a:ext cx="432811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背面カバー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243FDEF-C6C7-BF55-9DA6-5A4342BD57E8}"/>
              </a:ext>
            </a:extLst>
          </p:cNvPr>
          <p:cNvSpPr txBox="1"/>
          <p:nvPr/>
        </p:nvSpPr>
        <p:spPr>
          <a:xfrm>
            <a:off x="6001456" y="2542623"/>
            <a:ext cx="17633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10</a:t>
            </a:r>
            <a:endParaRPr lang="ja-JP" altLang="en-US" sz="12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D394B55-15BF-271C-FB71-57FDA16134CF}"/>
              </a:ext>
            </a:extLst>
          </p:cNvPr>
          <p:cNvSpPr txBox="1"/>
          <p:nvPr/>
        </p:nvSpPr>
        <p:spPr>
          <a:xfrm>
            <a:off x="6200593" y="2586773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10DFE03-0ECA-101E-BF08-DDD9EFDE5F24}"/>
              </a:ext>
            </a:extLst>
          </p:cNvPr>
          <p:cNvSpPr txBox="1"/>
          <p:nvPr/>
        </p:nvSpPr>
        <p:spPr>
          <a:xfrm>
            <a:off x="5804284" y="2586773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30C0289-C84F-15E9-C90A-60456A1FD50A}"/>
              </a:ext>
            </a:extLst>
          </p:cNvPr>
          <p:cNvSpPr txBox="1"/>
          <p:nvPr/>
        </p:nvSpPr>
        <p:spPr>
          <a:xfrm>
            <a:off x="5809136" y="2462356"/>
            <a:ext cx="432811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座面カバー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99E8776-2EAD-55A2-36E5-4DA604A0DCE1}"/>
              </a:ext>
            </a:extLst>
          </p:cNvPr>
          <p:cNvSpPr txBox="1"/>
          <p:nvPr/>
        </p:nvSpPr>
        <p:spPr>
          <a:xfrm>
            <a:off x="6010981" y="2852158"/>
            <a:ext cx="8816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8</a:t>
            </a:r>
            <a:endParaRPr lang="ja-JP" altLang="en-US" sz="12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454197F-0271-1FC5-BAAE-EFFCCAF16A90}"/>
              </a:ext>
            </a:extLst>
          </p:cNvPr>
          <p:cNvSpPr txBox="1"/>
          <p:nvPr/>
        </p:nvSpPr>
        <p:spPr>
          <a:xfrm>
            <a:off x="6118043" y="2893133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8556C4D-7895-F037-81AB-997A2D69E1C0}"/>
              </a:ext>
            </a:extLst>
          </p:cNvPr>
          <p:cNvSpPr txBox="1"/>
          <p:nvPr/>
        </p:nvSpPr>
        <p:spPr>
          <a:xfrm>
            <a:off x="5804284" y="2896308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32E29CF8-962F-D895-7FF5-13518EC33D7A}"/>
              </a:ext>
            </a:extLst>
          </p:cNvPr>
          <p:cNvSpPr txBox="1"/>
          <p:nvPr/>
        </p:nvSpPr>
        <p:spPr>
          <a:xfrm>
            <a:off x="5809136" y="2771891"/>
            <a:ext cx="519373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フロアマット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F9D57CB1-C20D-E413-2B5D-149A20F2E784}"/>
              </a:ext>
            </a:extLst>
          </p:cNvPr>
          <p:cNvSpPr txBox="1"/>
          <p:nvPr/>
        </p:nvSpPr>
        <p:spPr>
          <a:xfrm>
            <a:off x="6645404" y="2542991"/>
            <a:ext cx="94578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F242D599-9375-136E-9462-E3FB834C9CB4}"/>
              </a:ext>
            </a:extLst>
          </p:cNvPr>
          <p:cNvSpPr txBox="1"/>
          <p:nvPr/>
        </p:nvSpPr>
        <p:spPr>
          <a:xfrm>
            <a:off x="6755896" y="2600510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886E0DCE-FED0-7965-1C86-1418DCA94C14}"/>
              </a:ext>
            </a:extLst>
          </p:cNvPr>
          <p:cNvSpPr txBox="1"/>
          <p:nvPr/>
        </p:nvSpPr>
        <p:spPr>
          <a:xfrm>
            <a:off x="6661469" y="2427575"/>
            <a:ext cx="335028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 1H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74136877-5E84-BBFC-62C0-F8781F868A5B}"/>
              </a:ext>
            </a:extLst>
          </p:cNvPr>
          <p:cNvSpPr txBox="1"/>
          <p:nvPr/>
        </p:nvSpPr>
        <p:spPr>
          <a:xfrm>
            <a:off x="7184530" y="2542769"/>
            <a:ext cx="189154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30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9F1396AF-2B1E-A10C-37B4-A5E76CEF166E}"/>
              </a:ext>
            </a:extLst>
          </p:cNvPr>
          <p:cNvSpPr txBox="1"/>
          <p:nvPr/>
        </p:nvSpPr>
        <p:spPr>
          <a:xfrm>
            <a:off x="7403758" y="2602385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52EE07C3-40DD-2851-FBB3-925D266A2EAB}"/>
              </a:ext>
            </a:extLst>
          </p:cNvPr>
          <p:cNvSpPr txBox="1"/>
          <p:nvPr/>
        </p:nvSpPr>
        <p:spPr>
          <a:xfrm>
            <a:off x="7180129" y="2429403"/>
            <a:ext cx="51296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5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 3H 1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日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69CFF5F7-9828-B1B9-4E0A-CE62AF6BBF72}"/>
              </a:ext>
            </a:extLst>
          </p:cNvPr>
          <p:cNvSpPr txBox="1"/>
          <p:nvPr/>
        </p:nvSpPr>
        <p:spPr>
          <a:xfrm>
            <a:off x="7977775" y="2527234"/>
            <a:ext cx="28373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500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E0E5EF4D-CB77-A6E3-BA62-4CCDCC4E93A8}"/>
              </a:ext>
            </a:extLst>
          </p:cNvPr>
          <p:cNvSpPr txBox="1"/>
          <p:nvPr/>
        </p:nvSpPr>
        <p:spPr>
          <a:xfrm>
            <a:off x="8284964" y="2588360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E5797D02-AB1F-3151-0EF1-3C00E0F7A0A4}"/>
              </a:ext>
            </a:extLst>
          </p:cNvPr>
          <p:cNvSpPr txBox="1"/>
          <p:nvPr/>
        </p:nvSpPr>
        <p:spPr>
          <a:xfrm>
            <a:off x="7973423" y="2419589"/>
            <a:ext cx="232436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50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64A1A01A-0DBF-32F1-B768-8335EE114338}"/>
              </a:ext>
            </a:extLst>
          </p:cNvPr>
          <p:cNvSpPr txBox="1"/>
          <p:nvPr/>
        </p:nvSpPr>
        <p:spPr>
          <a:xfrm>
            <a:off x="3662049" y="2427575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7ADA6066-FDAF-36F7-3D3A-A2DF82845396}"/>
              </a:ext>
            </a:extLst>
          </p:cNvPr>
          <p:cNvSpPr txBox="1"/>
          <p:nvPr/>
        </p:nvSpPr>
        <p:spPr>
          <a:xfrm>
            <a:off x="4414572" y="2431687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710E2E27-FDEE-3240-3D17-15135DF6132A}"/>
              </a:ext>
            </a:extLst>
          </p:cNvPr>
          <p:cNvSpPr txBox="1"/>
          <p:nvPr/>
        </p:nvSpPr>
        <p:spPr>
          <a:xfrm>
            <a:off x="5142003" y="2427575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EF6967A0-46A4-3C17-4D72-73A34A3B9971}"/>
              </a:ext>
            </a:extLst>
          </p:cNvPr>
          <p:cNvSpPr txBox="1"/>
          <p:nvPr/>
        </p:nvSpPr>
        <p:spPr>
          <a:xfrm>
            <a:off x="2263374" y="2427575"/>
            <a:ext cx="232436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50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F0B1EB71-6983-CF5E-48F4-112270C80AED}"/>
              </a:ext>
            </a:extLst>
          </p:cNvPr>
          <p:cNvSpPr txBox="1"/>
          <p:nvPr/>
        </p:nvSpPr>
        <p:spPr>
          <a:xfrm>
            <a:off x="2946899" y="2430750"/>
            <a:ext cx="36869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3,000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個</a:t>
            </a: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E79EEF9-6923-1470-BA04-F3809BD0BFCF}"/>
              </a:ext>
            </a:extLst>
          </p:cNvPr>
          <p:cNvSpPr txBox="1"/>
          <p:nvPr/>
        </p:nvSpPr>
        <p:spPr>
          <a:xfrm>
            <a:off x="1426701" y="2551189"/>
            <a:ext cx="57708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以上の出稿で</a:t>
            </a:r>
            <a:endParaRPr lang="en-US" altLang="ja-JP" sz="75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サービス</a:t>
            </a: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6AF9BD27-4857-8B99-94F8-594DE9FEB4D2}"/>
              </a:ext>
            </a:extLst>
          </p:cNvPr>
          <p:cNvSpPr txBox="1"/>
          <p:nvPr/>
        </p:nvSpPr>
        <p:spPr>
          <a:xfrm>
            <a:off x="1413408" y="3619222"/>
            <a:ext cx="583493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内容審査あり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4258B00D-04A8-299D-4B26-0F0C23DD208A}"/>
              </a:ext>
            </a:extLst>
          </p:cNvPr>
          <p:cNvSpPr txBox="1"/>
          <p:nvPr/>
        </p:nvSpPr>
        <p:spPr>
          <a:xfrm>
            <a:off x="2162876" y="3501150"/>
            <a:ext cx="583493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素材審査あり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0EAA6A6C-5EAF-1213-4331-425876D6608F}"/>
              </a:ext>
            </a:extLst>
          </p:cNvPr>
          <p:cNvSpPr txBox="1"/>
          <p:nvPr/>
        </p:nvSpPr>
        <p:spPr>
          <a:xfrm>
            <a:off x="2166392" y="3660430"/>
            <a:ext cx="426399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放映尺：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最大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18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分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D467F8B7-0087-26A2-145E-5EDF3453705B}"/>
              </a:ext>
            </a:extLst>
          </p:cNvPr>
          <p:cNvSpPr txBox="1"/>
          <p:nvPr/>
        </p:nvSpPr>
        <p:spPr>
          <a:xfrm>
            <a:off x="2859406" y="3309695"/>
            <a:ext cx="583493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内容審査あり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42E2C14A-C12E-DE08-5A1F-D69CB0FF593C}"/>
              </a:ext>
            </a:extLst>
          </p:cNvPr>
          <p:cNvSpPr txBox="1"/>
          <p:nvPr/>
        </p:nvSpPr>
        <p:spPr>
          <a:xfrm>
            <a:off x="2859406" y="3462095"/>
            <a:ext cx="666849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配布物内容に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よって金額変動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C892945E-F0B1-62F7-6BE9-FB1617F8009F}"/>
              </a:ext>
            </a:extLst>
          </p:cNvPr>
          <p:cNvSpPr txBox="1"/>
          <p:nvPr/>
        </p:nvSpPr>
        <p:spPr>
          <a:xfrm>
            <a:off x="2859406" y="3711110"/>
            <a:ext cx="654025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※100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台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週間の場合、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万個程度まで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11A31537-F51A-1C25-3924-C687FAA96A83}"/>
              </a:ext>
            </a:extLst>
          </p:cNvPr>
          <p:cNvSpPr txBox="1"/>
          <p:nvPr/>
        </p:nvSpPr>
        <p:spPr>
          <a:xfrm>
            <a:off x="3858640" y="3487151"/>
            <a:ext cx="1250342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内容・クリエイティブ審査あり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0593B878-06D4-CC3F-54C8-B0E4F251C4A4}"/>
              </a:ext>
            </a:extLst>
          </p:cNvPr>
          <p:cNvSpPr txBox="1"/>
          <p:nvPr/>
        </p:nvSpPr>
        <p:spPr>
          <a:xfrm>
            <a:off x="3854443" y="3635245"/>
            <a:ext cx="1583767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事業者タイアップが可能な場合のみ実施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104080B1-D138-B8F5-076B-1EE60BCB21DF}"/>
              </a:ext>
            </a:extLst>
          </p:cNvPr>
          <p:cNvSpPr txBox="1"/>
          <p:nvPr/>
        </p:nvSpPr>
        <p:spPr>
          <a:xfrm>
            <a:off x="3861657" y="3787741"/>
            <a:ext cx="1006686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色校正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種類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1.5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〜</a:t>
            </a: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CF6E7DF1-05F2-00A6-3056-2721F56CC1A8}"/>
              </a:ext>
            </a:extLst>
          </p:cNvPr>
          <p:cNvSpPr txBox="1"/>
          <p:nvPr/>
        </p:nvSpPr>
        <p:spPr>
          <a:xfrm>
            <a:off x="5809136" y="3329708"/>
            <a:ext cx="666849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実施期間により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予備シートが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必要になる場合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があります。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4CC5DC5D-14D3-2760-8650-678A8A3633FC}"/>
              </a:ext>
            </a:extLst>
          </p:cNvPr>
          <p:cNvSpPr txBox="1"/>
          <p:nvPr/>
        </p:nvSpPr>
        <p:spPr>
          <a:xfrm>
            <a:off x="5809136" y="3797449"/>
            <a:ext cx="594715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色校正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種類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1.5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〜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BF90366D-8443-D0C8-E49B-EE674F520DDF}"/>
              </a:ext>
            </a:extLst>
          </p:cNvPr>
          <p:cNvSpPr txBox="1"/>
          <p:nvPr/>
        </p:nvSpPr>
        <p:spPr>
          <a:xfrm>
            <a:off x="6730510" y="3622374"/>
            <a:ext cx="759823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東京都内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23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区限定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6FCAC477-3868-EA7B-B222-68BA7AE1E4DC}"/>
              </a:ext>
            </a:extLst>
          </p:cNvPr>
          <p:cNvSpPr txBox="1"/>
          <p:nvPr/>
        </p:nvSpPr>
        <p:spPr>
          <a:xfrm>
            <a:off x="7838324" y="3175089"/>
            <a:ext cx="865622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 spc="-150">
                <a:latin typeface="Yu Gothic Medium" panose="020B0400000000000000" pitchFamily="34" charset="-128"/>
                <a:ea typeface="Yu Gothic Medium" panose="020B0400000000000000" pitchFamily="34" charset="-128"/>
              </a:rPr>
              <a:t>クリエイティブ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8FC3A3EF-BA1C-643B-4781-D837D25F71CF}"/>
              </a:ext>
            </a:extLst>
          </p:cNvPr>
          <p:cNvSpPr txBox="1"/>
          <p:nvPr/>
        </p:nvSpPr>
        <p:spPr>
          <a:xfrm>
            <a:off x="7834721" y="3291516"/>
            <a:ext cx="83356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施工期間は出稿期間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に含まれます。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A5BC4967-ACE6-EF37-EC81-9DCE2699AF66}"/>
              </a:ext>
            </a:extLst>
          </p:cNvPr>
          <p:cNvSpPr txBox="1"/>
          <p:nvPr/>
        </p:nvSpPr>
        <p:spPr>
          <a:xfrm>
            <a:off x="7841439" y="3509354"/>
            <a:ext cx="783869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施工は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3~5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営業日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かかります。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EC24DDD4-C275-0D25-1D40-1D35CACCDF06}"/>
              </a:ext>
            </a:extLst>
          </p:cNvPr>
          <p:cNvSpPr txBox="1"/>
          <p:nvPr/>
        </p:nvSpPr>
        <p:spPr>
          <a:xfrm>
            <a:off x="7841439" y="3735060"/>
            <a:ext cx="724557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印刷は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10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営業日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かかります。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079AD054-39FB-AC0C-BC5E-BC693CBC6F4F}"/>
              </a:ext>
            </a:extLst>
          </p:cNvPr>
          <p:cNvSpPr txBox="1"/>
          <p:nvPr/>
        </p:nvSpPr>
        <p:spPr>
          <a:xfrm>
            <a:off x="7841439" y="3958888"/>
            <a:ext cx="899285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色校正：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デザイン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1.5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〜</a:t>
            </a:r>
          </a:p>
        </p:txBody>
      </p:sp>
      <p:sp>
        <p:nvSpPr>
          <p:cNvPr id="115" name="スライド番号プレースホルダ 3">
            <a:extLst>
              <a:ext uri="{FF2B5EF4-FFF2-40B4-BE49-F238E27FC236}">
                <a16:creationId xmlns:a16="http://schemas.microsoft.com/office/drawing/2014/main" id="{8D185AB9-CAD0-3F36-1F28-EFB9E6A12F69}"/>
              </a:ext>
            </a:extLst>
          </p:cNvPr>
          <p:cNvSpPr txBox="1">
            <a:spLocks noGrp="1"/>
          </p:cNvSpPr>
          <p:nvPr/>
        </p:nvSpPr>
        <p:spPr bwMode="auto">
          <a:xfrm>
            <a:off x="8631935" y="4811805"/>
            <a:ext cx="391346" cy="216254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673101-849C-48E3-E87D-7953FEBC5D2D}"/>
              </a:ext>
            </a:extLst>
          </p:cNvPr>
          <p:cNvSpPr txBox="1"/>
          <p:nvPr/>
        </p:nvSpPr>
        <p:spPr>
          <a:xfrm>
            <a:off x="218517" y="4614875"/>
            <a:ext cx="2364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00" i="0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lang="ja-JP" altLang="en-US" sz="500" i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リアウィングラッピングは、大和自動車交通のみのメニューとなります。</a:t>
            </a:r>
            <a:endParaRPr kumimoji="1" lang="ja-JP" altLang="en-US" sz="5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6589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Cgで描かれた車&#10;&#10;低い精度で自動的に生成された説明">
            <a:extLst>
              <a:ext uri="{FF2B5EF4-FFF2-40B4-BE49-F238E27FC236}">
                <a16:creationId xmlns:a16="http://schemas.microsoft.com/office/drawing/2014/main" id="{A56FD887-0A93-5844-BEEB-54CFA04DD6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FA1E2FAD-C359-4F4D-9525-4395A96AF03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196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CAA9A545-DD73-AD4A-96EB-2266C4666C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2000" cy="51480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F73865F8-49B9-EB44-A005-329216224F1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7A0DCF4-49E1-D417-A20D-1B05BC4F9740}"/>
              </a:ext>
            </a:extLst>
          </p:cNvPr>
          <p:cNvSpPr/>
          <p:nvPr/>
        </p:nvSpPr>
        <p:spPr>
          <a:xfrm>
            <a:off x="1780673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https://form.run/@canvas-examination</a:t>
            </a:r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563E794-ABA5-16EF-0AFE-CBAFD6A3AC5C}"/>
              </a:ext>
            </a:extLst>
          </p:cNvPr>
          <p:cNvSpPr/>
          <p:nvPr/>
        </p:nvSpPr>
        <p:spPr>
          <a:xfrm>
            <a:off x="3184357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https://form.run/@canvas-order</a:t>
            </a:r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C19870C-7614-E7DA-BAF5-BC93D878DBD5}"/>
              </a:ext>
            </a:extLst>
          </p:cNvPr>
          <p:cNvSpPr/>
          <p:nvPr/>
        </p:nvSpPr>
        <p:spPr>
          <a:xfrm>
            <a:off x="4588041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https://form.run/@canvas-examination</a:t>
            </a:r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9F1C284-0B08-98B7-D68B-4EEE7168946C}"/>
              </a:ext>
            </a:extLst>
          </p:cNvPr>
          <p:cNvSpPr/>
          <p:nvPr/>
        </p:nvSpPr>
        <p:spPr>
          <a:xfrm>
            <a:off x="6054292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https://form.run/@canvas-order</a:t>
            </a:r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B96A1AE-74AB-0245-6900-EF1EFE0AD67A}"/>
              </a:ext>
            </a:extLst>
          </p:cNvPr>
          <p:cNvSpPr/>
          <p:nvPr/>
        </p:nvSpPr>
        <p:spPr>
          <a:xfrm>
            <a:off x="7448351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https://form.run/@canvas-submit</a:t>
            </a:r>
            <a:endParaRPr kumimoji="1" lang="en" altLang="ja-JP" sz="700" dirty="0">
              <a:latin typeface="NotoSansJP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0035EEE-3BCF-5F69-7F49-6DD939130AB0}"/>
              </a:ext>
            </a:extLst>
          </p:cNvPr>
          <p:cNvSpPr/>
          <p:nvPr/>
        </p:nvSpPr>
        <p:spPr>
          <a:xfrm>
            <a:off x="723500" y="3222261"/>
            <a:ext cx="481263" cy="365760"/>
          </a:xfrm>
          <a:prstGeom prst="rect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C3DAC69-6B0C-5DF2-6FD4-40568D72EFD6}"/>
              </a:ext>
            </a:extLst>
          </p:cNvPr>
          <p:cNvSpPr txBox="1"/>
          <p:nvPr/>
        </p:nvSpPr>
        <p:spPr>
          <a:xfrm>
            <a:off x="681789" y="3222261"/>
            <a:ext cx="72350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050">
                <a:solidFill>
                  <a:schemeClr val="bg1"/>
                </a:solidFill>
              </a:rPr>
              <a:t>フォーム</a:t>
            </a:r>
            <a:endParaRPr kumimoji="1" lang="en-US" altLang="ja-JP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69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図 54" descr="黒い背景と白い文字&#10;&#10;自動的に生成された説明">
            <a:extLst>
              <a:ext uri="{FF2B5EF4-FFF2-40B4-BE49-F238E27FC236}">
                <a16:creationId xmlns:a16="http://schemas.microsoft.com/office/drawing/2014/main" id="{DC8D7E0D-7928-2C46-917C-394D61590B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38669"/>
            <a:ext cx="9144000" cy="1905000"/>
          </a:xfrm>
          <a:prstGeom prst="rect">
            <a:avLst/>
          </a:prstGeom>
        </p:spPr>
      </p:pic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5531E18A-EC66-574D-8B71-E1B67A9D43F5}"/>
              </a:ext>
            </a:extLst>
          </p:cNvPr>
          <p:cNvGrpSpPr/>
          <p:nvPr/>
        </p:nvGrpSpPr>
        <p:grpSpPr>
          <a:xfrm>
            <a:off x="212232" y="115441"/>
            <a:ext cx="8719536" cy="4830438"/>
            <a:chOff x="210788" y="143822"/>
            <a:chExt cx="8719536" cy="4830438"/>
          </a:xfrm>
        </p:grpSpPr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12644127-58D9-FD41-9EDB-79C9B301DEC3}"/>
                </a:ext>
              </a:extLst>
            </p:cNvPr>
            <p:cNvGrpSpPr/>
            <p:nvPr/>
          </p:nvGrpSpPr>
          <p:grpSpPr>
            <a:xfrm>
              <a:off x="213678" y="143822"/>
              <a:ext cx="8624788" cy="350826"/>
              <a:chOff x="213678" y="143822"/>
              <a:chExt cx="8624788" cy="350826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8150FEA8-9A3E-5641-B299-D1AA1912F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466" y="490071"/>
                <a:ext cx="8532000" cy="4577"/>
              </a:xfrm>
              <a:prstGeom prst="rect">
                <a:avLst/>
              </a:prstGeom>
            </p:spPr>
          </p:pic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F517198E-0D02-F147-81F7-3CFED007EA89}"/>
                  </a:ext>
                </a:extLst>
              </p:cNvPr>
              <p:cNvGrpSpPr/>
              <p:nvPr/>
            </p:nvGrpSpPr>
            <p:grpSpPr>
              <a:xfrm>
                <a:off x="213678" y="143822"/>
                <a:ext cx="3529781" cy="346249"/>
                <a:chOff x="213678" y="143822"/>
                <a:chExt cx="3529781" cy="346249"/>
              </a:xfrm>
            </p:grpSpPr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9891CC01-DEFB-2647-805B-ED8C389740E7}"/>
                    </a:ext>
                  </a:extLst>
                </p:cNvPr>
                <p:cNvSpPr txBox="1"/>
                <p:nvPr/>
              </p:nvSpPr>
              <p:spPr>
                <a:xfrm>
                  <a:off x="213678" y="143822"/>
                  <a:ext cx="3100486" cy="3462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50" dirty="0">
                      <a:latin typeface="Open Sans Light" pitchFamily="2" charset="0"/>
                      <a:ea typeface="Open Sans Light" pitchFamily="2" charset="0"/>
                      <a:cs typeface="Open Sans Light" pitchFamily="2" charset="0"/>
                    </a:rPr>
                    <a:t>DEADLINE FOR </a:t>
                  </a:r>
                  <a:r>
                    <a:rPr kumimoji="1" lang="en-US" altLang="ja-JP" sz="165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SUBMISSION</a:t>
                  </a:r>
                  <a:endParaRPr kumimoji="1" lang="ja-JP" altLang="en-US" sz="1650" b="1">
                    <a:latin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8B610847-9985-2841-80E8-D48F4AF728F1}"/>
                    </a:ext>
                  </a:extLst>
                </p:cNvPr>
                <p:cNvSpPr txBox="1"/>
                <p:nvPr/>
              </p:nvSpPr>
              <p:spPr>
                <a:xfrm>
                  <a:off x="3069464" y="250211"/>
                  <a:ext cx="673995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600" b="1">
                      <a:solidFill>
                        <a:srgbClr val="575757"/>
                      </a:solidFill>
                      <a:latin typeface="Yu Gothic Medium" panose="020B0400000000000000" pitchFamily="34" charset="-128"/>
                      <a:ea typeface="Yu Gothic Medium" panose="020B0400000000000000" pitchFamily="34" charset="-128"/>
                      <a:cs typeface="Open Sans" panose="020B0606030504020204" pitchFamily="34" charset="0"/>
                    </a:rPr>
                    <a:t>入稿期限</a:t>
                  </a:r>
                </a:p>
              </p:txBody>
            </p:sp>
          </p:grpSp>
        </p:grpSp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9704D309-68D0-8D47-A208-40CC86A251AD}"/>
                </a:ext>
              </a:extLst>
            </p:cNvPr>
            <p:cNvGrpSpPr/>
            <p:nvPr/>
          </p:nvGrpSpPr>
          <p:grpSpPr>
            <a:xfrm>
              <a:off x="210788" y="771972"/>
              <a:ext cx="2894753" cy="3932673"/>
              <a:chOff x="210788" y="771972"/>
              <a:chExt cx="2894753" cy="3932673"/>
            </a:xfrm>
          </p:grpSpPr>
          <p:pic>
            <p:nvPicPr>
              <p:cNvPr id="8" name="図 7" descr="テーブル&#10;&#10;自動的に生成された説明">
                <a:extLst>
                  <a:ext uri="{FF2B5EF4-FFF2-40B4-BE49-F238E27FC236}">
                    <a16:creationId xmlns:a16="http://schemas.microsoft.com/office/drawing/2014/main" id="{F503AC03-F150-4A49-90E0-AA46985D9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788" y="771972"/>
                <a:ext cx="2894753" cy="3932673"/>
              </a:xfrm>
              <a:prstGeom prst="rect">
                <a:avLst/>
              </a:prstGeom>
            </p:spPr>
          </p:pic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F18B194-B5F1-4144-9D6A-AA6861791D21}"/>
                  </a:ext>
                </a:extLst>
              </p:cNvPr>
              <p:cNvSpPr txBox="1"/>
              <p:nvPr/>
            </p:nvSpPr>
            <p:spPr>
              <a:xfrm>
                <a:off x="969551" y="969486"/>
                <a:ext cx="14816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2026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年</a:t>
                </a:r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 4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月放映分</a:t>
                </a: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3E27918-AD51-9247-A07E-3EB3616B4A56}"/>
                  </a:ext>
                </a:extLst>
              </p:cNvPr>
              <p:cNvSpPr txBox="1"/>
              <p:nvPr/>
            </p:nvSpPr>
            <p:spPr>
              <a:xfrm>
                <a:off x="337364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掲載週</a:t>
                </a: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18455A8-EC07-A743-B626-60A4D1524F84}"/>
                  </a:ext>
                </a:extLst>
              </p:cNvPr>
              <p:cNvSpPr txBox="1"/>
              <p:nvPr/>
            </p:nvSpPr>
            <p:spPr>
              <a:xfrm>
                <a:off x="1658362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入稿〆切</a:t>
                </a: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B292612-4AFE-F148-9EFC-E887157A6E58}"/>
                  </a:ext>
                </a:extLst>
              </p:cNvPr>
              <p:cNvSpPr txBox="1"/>
              <p:nvPr/>
            </p:nvSpPr>
            <p:spPr>
              <a:xfrm>
                <a:off x="337364" y="200721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62A1753-5DEB-8645-9C64-3ED1310F6B65}"/>
                  </a:ext>
                </a:extLst>
              </p:cNvPr>
              <p:cNvSpPr txBox="1"/>
              <p:nvPr/>
            </p:nvSpPr>
            <p:spPr>
              <a:xfrm>
                <a:off x="1658362" y="200325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3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30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A53F2FE-F2EA-1740-A255-7910C05CF483}"/>
                  </a:ext>
                </a:extLst>
              </p:cNvPr>
              <p:cNvSpPr txBox="1"/>
              <p:nvPr/>
            </p:nvSpPr>
            <p:spPr>
              <a:xfrm>
                <a:off x="337364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13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9713900-A804-6144-A9E9-DB492BD0E2F3}"/>
                  </a:ext>
                </a:extLst>
              </p:cNvPr>
              <p:cNvSpPr txBox="1"/>
              <p:nvPr/>
            </p:nvSpPr>
            <p:spPr>
              <a:xfrm>
                <a:off x="1658362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 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7831DB8-261D-F045-9F5B-79F12C5C5FB2}"/>
                  </a:ext>
                </a:extLst>
              </p:cNvPr>
              <p:cNvSpPr txBox="1"/>
              <p:nvPr/>
            </p:nvSpPr>
            <p:spPr>
              <a:xfrm>
                <a:off x="337364" y="312930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B2E4441-C9A5-0D4D-A556-FE8FC72BD351}"/>
                  </a:ext>
                </a:extLst>
              </p:cNvPr>
              <p:cNvSpPr txBox="1"/>
              <p:nvPr/>
            </p:nvSpPr>
            <p:spPr>
              <a:xfrm>
                <a:off x="1658362" y="3123253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13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BDF8FAC-6F4B-4642-A44D-57956EA728B7}"/>
                  </a:ext>
                </a:extLst>
              </p:cNvPr>
              <p:cNvSpPr txBox="1"/>
              <p:nvPr/>
            </p:nvSpPr>
            <p:spPr>
              <a:xfrm>
                <a:off x="337364" y="368228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07CBC31-5DD4-3D4A-8893-0D95AD7B297E}"/>
                  </a:ext>
                </a:extLst>
              </p:cNvPr>
              <p:cNvSpPr txBox="1"/>
              <p:nvPr/>
            </p:nvSpPr>
            <p:spPr>
              <a:xfrm>
                <a:off x="1658362" y="3686842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</p:grpSp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9298A8C3-D129-864C-B1AB-22DF0D1893BC}"/>
                </a:ext>
              </a:extLst>
            </p:cNvPr>
            <p:cNvGrpSpPr/>
            <p:nvPr/>
          </p:nvGrpSpPr>
          <p:grpSpPr>
            <a:xfrm>
              <a:off x="6035571" y="776686"/>
              <a:ext cx="2894753" cy="3932673"/>
              <a:chOff x="6035571" y="776686"/>
              <a:chExt cx="2894753" cy="3932673"/>
            </a:xfrm>
          </p:grpSpPr>
          <p:pic>
            <p:nvPicPr>
              <p:cNvPr id="10" name="図 9" descr="テーブル&#10;&#10;自動的に生成された説明">
                <a:extLst>
                  <a:ext uri="{FF2B5EF4-FFF2-40B4-BE49-F238E27FC236}">
                    <a16:creationId xmlns:a16="http://schemas.microsoft.com/office/drawing/2014/main" id="{AAD822CD-A55E-5C40-8404-789AAF815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5571" y="776686"/>
                <a:ext cx="2894753" cy="3932673"/>
              </a:xfrm>
              <a:prstGeom prst="rect">
                <a:avLst/>
              </a:prstGeom>
            </p:spPr>
          </p:pic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EEAB0909-B768-504E-8FD9-3F59DB031A7A}"/>
                  </a:ext>
                </a:extLst>
              </p:cNvPr>
              <p:cNvSpPr txBox="1"/>
              <p:nvPr/>
            </p:nvSpPr>
            <p:spPr>
              <a:xfrm>
                <a:off x="6804446" y="983285"/>
                <a:ext cx="151771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2026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年</a:t>
                </a:r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 6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月放映分</a:t>
                </a:r>
              </a:p>
            </p:txBody>
          </p:sp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1E1BF2BA-AF80-734F-B40D-CF6441C24D06}"/>
                  </a:ext>
                </a:extLst>
              </p:cNvPr>
              <p:cNvSpPr txBox="1"/>
              <p:nvPr/>
            </p:nvSpPr>
            <p:spPr>
              <a:xfrm>
                <a:off x="6160023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掲載週</a:t>
                </a:r>
              </a:p>
            </p:txBody>
          </p: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EDA60EF4-BA14-DD43-890F-B6A532DAC117}"/>
                  </a:ext>
                </a:extLst>
              </p:cNvPr>
              <p:cNvSpPr txBox="1"/>
              <p:nvPr/>
            </p:nvSpPr>
            <p:spPr>
              <a:xfrm>
                <a:off x="7481021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入稿〆切</a:t>
                </a:r>
              </a:p>
            </p:txBody>
          </p: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09857693-D953-D141-9EFF-63E2048E1687}"/>
                  </a:ext>
                </a:extLst>
              </p:cNvPr>
              <p:cNvSpPr txBox="1"/>
              <p:nvPr/>
            </p:nvSpPr>
            <p:spPr>
              <a:xfrm>
                <a:off x="6160023" y="200721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008B9124-F4D7-A242-AD36-DC31CDEFA7DB}"/>
                  </a:ext>
                </a:extLst>
              </p:cNvPr>
              <p:cNvSpPr txBox="1"/>
              <p:nvPr/>
            </p:nvSpPr>
            <p:spPr>
              <a:xfrm>
                <a:off x="7481021" y="200325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5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25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DE1B36E-4900-3F4A-A5A5-94242D99E789}"/>
                  </a:ext>
                </a:extLst>
              </p:cNvPr>
              <p:cNvSpPr txBox="1"/>
              <p:nvPr/>
            </p:nvSpPr>
            <p:spPr>
              <a:xfrm>
                <a:off x="6160023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5E4590BE-B60E-5441-B10A-E6C3940319D8}"/>
                  </a:ext>
                </a:extLst>
              </p:cNvPr>
              <p:cNvSpPr txBox="1"/>
              <p:nvPr/>
            </p:nvSpPr>
            <p:spPr>
              <a:xfrm>
                <a:off x="7481021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 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5E71298F-4C3B-7345-B1E0-3F0CBDF2AC8A}"/>
                  </a:ext>
                </a:extLst>
              </p:cNvPr>
              <p:cNvSpPr txBox="1"/>
              <p:nvPr/>
            </p:nvSpPr>
            <p:spPr>
              <a:xfrm>
                <a:off x="6160023" y="312930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15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C2B3B4C8-62FC-4747-AF52-9D9930E03B50}"/>
                  </a:ext>
                </a:extLst>
              </p:cNvPr>
              <p:cNvSpPr txBox="1"/>
              <p:nvPr/>
            </p:nvSpPr>
            <p:spPr>
              <a:xfrm>
                <a:off x="7481021" y="3123253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 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0BF7AE2C-B1A1-D747-AFEC-1F077B70C14D}"/>
                  </a:ext>
                </a:extLst>
              </p:cNvPr>
              <p:cNvSpPr txBox="1"/>
              <p:nvPr/>
            </p:nvSpPr>
            <p:spPr>
              <a:xfrm>
                <a:off x="6160023" y="368228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22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0783D627-E3DE-A242-A0DB-77E5B3725E8E}"/>
                  </a:ext>
                </a:extLst>
              </p:cNvPr>
              <p:cNvSpPr txBox="1"/>
              <p:nvPr/>
            </p:nvSpPr>
            <p:spPr>
              <a:xfrm>
                <a:off x="7481021" y="3686842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15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437006A-78B3-8C4F-9A6A-EBB76C483773}"/>
                </a:ext>
              </a:extLst>
            </p:cNvPr>
            <p:cNvGrpSpPr/>
            <p:nvPr/>
          </p:nvGrpSpPr>
          <p:grpSpPr>
            <a:xfrm>
              <a:off x="3108431" y="776549"/>
              <a:ext cx="2894753" cy="3932673"/>
              <a:chOff x="3108431" y="776549"/>
              <a:chExt cx="2894753" cy="3932673"/>
            </a:xfrm>
          </p:grpSpPr>
          <p:pic>
            <p:nvPicPr>
              <p:cNvPr id="9" name="図 8" descr="テーブル&#10;&#10;自動的に生成された説明">
                <a:extLst>
                  <a:ext uri="{FF2B5EF4-FFF2-40B4-BE49-F238E27FC236}">
                    <a16:creationId xmlns:a16="http://schemas.microsoft.com/office/drawing/2014/main" id="{FF44C0D6-0995-EE47-BB52-2B8A86A1F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8431" y="776549"/>
                <a:ext cx="2894753" cy="3932673"/>
              </a:xfrm>
              <a:prstGeom prst="rect">
                <a:avLst/>
              </a:prstGeom>
            </p:spPr>
          </p:pic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EEB03326-F2B0-7E47-B0C5-D0D2174FEBED}"/>
                  </a:ext>
                </a:extLst>
              </p:cNvPr>
              <p:cNvSpPr txBox="1"/>
              <p:nvPr/>
            </p:nvSpPr>
            <p:spPr>
              <a:xfrm>
                <a:off x="3889268" y="983285"/>
                <a:ext cx="14595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2026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年</a:t>
                </a:r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 5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月放映分</a:t>
                </a:r>
              </a:p>
            </p:txBody>
          </p: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0ABA7FFD-6078-0241-A84D-17B302EC400F}"/>
                  </a:ext>
                </a:extLst>
              </p:cNvPr>
              <p:cNvSpPr txBox="1"/>
              <p:nvPr/>
            </p:nvSpPr>
            <p:spPr>
              <a:xfrm>
                <a:off x="3231078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掲載週</a:t>
                </a: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F990BE9-BD4F-114C-AF4A-C370155D8C22}"/>
                  </a:ext>
                </a:extLst>
              </p:cNvPr>
              <p:cNvSpPr txBox="1"/>
              <p:nvPr/>
            </p:nvSpPr>
            <p:spPr>
              <a:xfrm>
                <a:off x="4552076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入稿〆切</a:t>
                </a: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7B7F579F-B90E-E744-8ACB-B5508AEB5631}"/>
                  </a:ext>
                </a:extLst>
              </p:cNvPr>
              <p:cNvSpPr txBox="1"/>
              <p:nvPr/>
            </p:nvSpPr>
            <p:spPr>
              <a:xfrm>
                <a:off x="3231078" y="200721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5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A325FF3-6C2E-074D-9B37-EF4AE2B20F10}"/>
                  </a:ext>
                </a:extLst>
              </p:cNvPr>
              <p:cNvSpPr txBox="1"/>
              <p:nvPr/>
            </p:nvSpPr>
            <p:spPr>
              <a:xfrm>
                <a:off x="4552076" y="200325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日（金）</a:t>
                </a: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E2400AE5-09A2-0B48-A97E-1FBF01324EDB}"/>
                  </a:ext>
                </a:extLst>
              </p:cNvPr>
              <p:cNvSpPr txBox="1"/>
              <p:nvPr/>
            </p:nvSpPr>
            <p:spPr>
              <a:xfrm>
                <a:off x="3231078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5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D319072E-B18D-9A42-BA5D-A463F668B6E6}"/>
                  </a:ext>
                </a:extLst>
              </p:cNvPr>
              <p:cNvSpPr txBox="1"/>
              <p:nvPr/>
            </p:nvSpPr>
            <p:spPr>
              <a:xfrm>
                <a:off x="4552076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日（金）</a:t>
                </a: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070CE080-4003-F04A-A53B-53352517130A}"/>
                  </a:ext>
                </a:extLst>
              </p:cNvPr>
              <p:cNvSpPr txBox="1"/>
              <p:nvPr/>
            </p:nvSpPr>
            <p:spPr>
              <a:xfrm>
                <a:off x="3231078" y="312930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5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4878BD02-8E4B-A54C-8152-5B607DA205AF}"/>
                  </a:ext>
                </a:extLst>
              </p:cNvPr>
              <p:cNvSpPr txBox="1"/>
              <p:nvPr/>
            </p:nvSpPr>
            <p:spPr>
              <a:xfrm>
                <a:off x="4552076" y="3123253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5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972933A8-867C-A34C-AF9F-C31001373677}"/>
                  </a:ext>
                </a:extLst>
              </p:cNvPr>
              <p:cNvSpPr txBox="1"/>
              <p:nvPr/>
            </p:nvSpPr>
            <p:spPr>
              <a:xfrm>
                <a:off x="3231078" y="368228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5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25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D2DBBEC4-D2C5-2D45-9FC6-061E745FD81E}"/>
                  </a:ext>
                </a:extLst>
              </p:cNvPr>
              <p:cNvSpPr txBox="1"/>
              <p:nvPr/>
            </p:nvSpPr>
            <p:spPr>
              <a:xfrm>
                <a:off x="4552076" y="3686842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5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</p:grp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85D0B967-6A07-EF4A-84AC-93AF3F941FA8}"/>
                </a:ext>
              </a:extLst>
            </p:cNvPr>
            <p:cNvSpPr txBox="1"/>
            <p:nvPr/>
          </p:nvSpPr>
          <p:spPr>
            <a:xfrm>
              <a:off x="3951941" y="4809600"/>
              <a:ext cx="1240115" cy="164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80" dirty="0">
                  <a:latin typeface="Open Sans Light" pitchFamily="2" charset="0"/>
                  <a:cs typeface="Open Sans Light" pitchFamily="2" charset="0"/>
                </a:rPr>
                <a:t>©︎ Canvas from News Technology inc.</a:t>
              </a:r>
              <a:endParaRPr kumimoji="1" lang="ja-JP" altLang="en-US" sz="480">
                <a:latin typeface="Open Sans Light" pitchFamily="2" charset="0"/>
                <a:cs typeface="Open Sans Light" pitchFamily="2" charset="0"/>
              </a:endParaRPr>
            </a:p>
          </p:txBody>
        </p:sp>
      </p:grpSp>
      <p:sp>
        <p:nvSpPr>
          <p:cNvPr id="54" name="スライド番号プレースホルダ 3">
            <a:extLst>
              <a:ext uri="{FF2B5EF4-FFF2-40B4-BE49-F238E27FC236}">
                <a16:creationId xmlns:a16="http://schemas.microsoft.com/office/drawing/2014/main" id="{F2E57B4A-7FBE-B943-8CCF-4F4334CEFAE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43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740FFD75-197E-B1AF-C078-C34B7394BDDB}"/>
              </a:ext>
            </a:extLst>
          </p:cNvPr>
          <p:cNvSpPr txBox="1"/>
          <p:nvPr/>
        </p:nvSpPr>
        <p:spPr>
          <a:xfrm>
            <a:off x="212232" y="4595683"/>
            <a:ext cx="4359768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【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入稿における注意点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】</a:t>
            </a:r>
            <a:endParaRPr kumimoji="1" lang="en-US" altLang="ja-JP" sz="550" b="1" dirty="0">
              <a:solidFill>
                <a:srgbClr val="898989"/>
              </a:solidFill>
              <a:latin typeface="+mn-ea"/>
            </a:endParaRPr>
          </a:p>
          <a:p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　同時入稿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 50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本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 , 100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本など複数クリエイティブを投影希望の場合は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 P36 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の入稿規定に合わせた形で必要分ご対応ください。</a:t>
            </a:r>
            <a:endParaRPr kumimoji="1" lang="en-US" altLang="ja-JP" sz="550" dirty="0">
              <a:solidFill>
                <a:srgbClr val="898989"/>
              </a:solidFill>
              <a:latin typeface="+mn-ea"/>
            </a:endParaRPr>
          </a:p>
          <a:p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　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※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複数素材でご入稿の場合、</a:t>
            </a:r>
            <a:r>
              <a:rPr kumimoji="1" lang="ja-JP" altLang="en-US" sz="550" b="1" u="sng">
                <a:solidFill>
                  <a:srgbClr val="FF2944"/>
                </a:solidFill>
                <a:latin typeface="+mn-ea"/>
              </a:rPr>
              <a:t>入稿期日は放映開始予定日の</a:t>
            </a:r>
            <a:r>
              <a:rPr kumimoji="1" lang="en-US" altLang="ja-JP" sz="550" b="1" u="sng" dirty="0">
                <a:solidFill>
                  <a:srgbClr val="FF2944"/>
                </a:solidFill>
                <a:latin typeface="+mn-ea"/>
              </a:rPr>
              <a:t>10</a:t>
            </a:r>
            <a:r>
              <a:rPr kumimoji="1" lang="ja-JP" altLang="en-US" sz="550" b="1" u="sng">
                <a:solidFill>
                  <a:srgbClr val="FF2944"/>
                </a:solidFill>
                <a:latin typeface="+mn-ea"/>
              </a:rPr>
              <a:t>営業日前の</a:t>
            </a:r>
            <a:r>
              <a:rPr kumimoji="1" lang="en-US" altLang="ja-JP" sz="550" b="1" u="sng" dirty="0">
                <a:solidFill>
                  <a:srgbClr val="FF2944"/>
                </a:solidFill>
                <a:latin typeface="+mn-ea"/>
              </a:rPr>
              <a:t>17</a:t>
            </a:r>
            <a:r>
              <a:rPr kumimoji="1" lang="ja-JP" altLang="en-US" sz="550" b="1" u="sng">
                <a:solidFill>
                  <a:srgbClr val="FF2944"/>
                </a:solidFill>
                <a:latin typeface="+mn-ea"/>
              </a:rPr>
              <a:t>時まで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となります。</a:t>
            </a:r>
            <a:endParaRPr kumimoji="1" lang="en-US" altLang="ja-JP" sz="550" dirty="0">
              <a:solidFill>
                <a:srgbClr val="898989"/>
              </a:solidFill>
              <a:latin typeface="+mn-ea"/>
            </a:endParaRPr>
          </a:p>
          <a:p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　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TOKYO 100JACK : 50 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素材以上　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TOKYO 50HALF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：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25 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素材以上</a:t>
            </a:r>
            <a:endParaRPr kumimoji="1" lang="en-US" altLang="ja-JP" sz="550" dirty="0">
              <a:solidFill>
                <a:srgbClr val="898989"/>
              </a:solidFill>
              <a:latin typeface="+mn-ea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C5F6198-6F9C-959C-F8F1-DDE131A3D7A0}"/>
              </a:ext>
            </a:extLst>
          </p:cNvPr>
          <p:cNvSpPr txBox="1"/>
          <p:nvPr/>
        </p:nvSpPr>
        <p:spPr>
          <a:xfrm>
            <a:off x="6156850" y="4202276"/>
            <a:ext cx="1325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6 </a:t>
            </a:r>
            <a:r>
              <a:rPr kumimoji="1" lang="ja-JP" altLang="en-US" sz="9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月</a:t>
            </a:r>
            <a:r>
              <a:rPr kumimoji="1" lang="en-US" altLang="ja-JP" sz="9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29 </a:t>
            </a:r>
            <a:r>
              <a:rPr kumimoji="1" lang="ja-JP" altLang="en-US" sz="9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日週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9DA61AB-F35B-84FF-72AE-C2584119C722}"/>
              </a:ext>
            </a:extLst>
          </p:cNvPr>
          <p:cNvSpPr txBox="1"/>
          <p:nvPr/>
        </p:nvSpPr>
        <p:spPr>
          <a:xfrm>
            <a:off x="7487817" y="4205442"/>
            <a:ext cx="1325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6 </a:t>
            </a:r>
            <a:r>
              <a:rPr kumimoji="1" lang="ja-JP" altLang="en-US" sz="9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月</a:t>
            </a:r>
            <a:r>
              <a:rPr kumimoji="1" lang="en-US" altLang="ja-JP" sz="9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22 </a:t>
            </a:r>
            <a:r>
              <a:rPr kumimoji="1" lang="ja-JP" altLang="en-US" sz="9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日（月）</a:t>
            </a:r>
          </a:p>
        </p:txBody>
      </p:sp>
    </p:spTree>
    <p:extLst>
      <p:ext uri="{BB962C8B-B14F-4D97-AF65-F5344CB8AC3E}">
        <p14:creationId xmlns:p14="http://schemas.microsoft.com/office/powerpoint/2010/main" val="2964829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C6D0B3E2-E3ED-E242-AA47-1018CBEF9D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784318B9-26D3-BA47-AFF2-4CECDCCCBA3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44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7934EBF-60B6-9170-DE5C-ABA744A21BA2}"/>
              </a:ext>
            </a:extLst>
          </p:cNvPr>
          <p:cNvSpPr/>
          <p:nvPr/>
        </p:nvSpPr>
        <p:spPr>
          <a:xfrm>
            <a:off x="2537717" y="1439386"/>
            <a:ext cx="1900718" cy="1315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700" dirty="0"/>
              <a:t>【</a:t>
            </a:r>
            <a:r>
              <a:rPr kumimoji="1" lang="ja-JP" altLang="en-US" sz="700"/>
              <a:t>仮押さえフォーム</a:t>
            </a:r>
            <a:r>
              <a:rPr kumimoji="1" lang="en-US" altLang="ja-JP" sz="700" dirty="0"/>
              <a:t>】</a:t>
            </a:r>
          </a:p>
          <a:p>
            <a:endParaRPr kumimoji="1" lang="en-US" altLang="ja-JP" sz="700" dirty="0"/>
          </a:p>
          <a:p>
            <a:r>
              <a:rPr lang="en" altLang="ja-JP" sz="700" dirty="0">
                <a:latin typeface="NotoSansJP"/>
              </a:rPr>
              <a:t>https://form.run/@canvas-order</a:t>
            </a:r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r>
              <a:rPr kumimoji="1" lang="en-US" altLang="ja-JP" sz="700" dirty="0">
                <a:latin typeface="NotoSansJP"/>
              </a:rPr>
              <a:t>【</a:t>
            </a:r>
            <a:r>
              <a:rPr kumimoji="1" lang="ja-JP" altLang="en-US" sz="700">
                <a:latin typeface="NotoSansJP"/>
              </a:rPr>
              <a:t>ご入力内容</a:t>
            </a:r>
            <a:r>
              <a:rPr kumimoji="1" lang="en-US" altLang="ja-JP" sz="700" dirty="0">
                <a:latin typeface="NotoSansJP"/>
              </a:rPr>
              <a:t>】</a:t>
            </a:r>
            <a:endParaRPr kumimoji="1" lang="ja-JP" altLang="en-US" sz="60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18C8400-357A-ED0E-6925-EE4D7EB76829}"/>
              </a:ext>
            </a:extLst>
          </p:cNvPr>
          <p:cNvSpPr/>
          <p:nvPr/>
        </p:nvSpPr>
        <p:spPr>
          <a:xfrm>
            <a:off x="4705566" y="1439386"/>
            <a:ext cx="1900718" cy="1315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700" dirty="0"/>
              <a:t>【</a:t>
            </a:r>
            <a:r>
              <a:rPr kumimoji="1" lang="ja-JP" altLang="en-US" sz="700"/>
              <a:t>お申し込みフォーム</a:t>
            </a:r>
            <a:r>
              <a:rPr kumimoji="1" lang="en-US" altLang="ja-JP" sz="700" dirty="0"/>
              <a:t>】</a:t>
            </a:r>
          </a:p>
          <a:p>
            <a:endParaRPr kumimoji="1" lang="en-US" altLang="ja-JP" sz="700" dirty="0"/>
          </a:p>
          <a:p>
            <a:r>
              <a:rPr lang="en" altLang="ja-JP" sz="700" dirty="0">
                <a:latin typeface="NotoSansJP"/>
              </a:rPr>
              <a:t>https://form.run/@canvas-order</a:t>
            </a:r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r>
              <a:rPr kumimoji="1" lang="en-US" altLang="ja-JP" sz="700" dirty="0">
                <a:latin typeface="NotoSansJP"/>
              </a:rPr>
              <a:t>【</a:t>
            </a:r>
            <a:r>
              <a:rPr kumimoji="1" lang="ja-JP" altLang="en-US" sz="700">
                <a:latin typeface="NotoSansJP"/>
              </a:rPr>
              <a:t>ご入力内容</a:t>
            </a:r>
            <a:r>
              <a:rPr kumimoji="1" lang="en-US" altLang="ja-JP" sz="700" dirty="0">
                <a:latin typeface="NotoSansJP"/>
              </a:rPr>
              <a:t>】</a:t>
            </a:r>
            <a:endParaRPr kumimoji="1" lang="ja-JP" altLang="en-US" sz="60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ACD41E9-B713-2BD7-B5A1-61D9F80C961F}"/>
              </a:ext>
            </a:extLst>
          </p:cNvPr>
          <p:cNvSpPr/>
          <p:nvPr/>
        </p:nvSpPr>
        <p:spPr>
          <a:xfrm>
            <a:off x="6873414" y="1439386"/>
            <a:ext cx="1900718" cy="1315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700" dirty="0"/>
              <a:t>【</a:t>
            </a:r>
            <a:r>
              <a:rPr kumimoji="1" lang="ja-JP" altLang="en-US" sz="700"/>
              <a:t>入稿フォーム</a:t>
            </a:r>
            <a:r>
              <a:rPr kumimoji="1" lang="en-US" altLang="ja-JP" sz="700" dirty="0"/>
              <a:t>】</a:t>
            </a:r>
          </a:p>
          <a:p>
            <a:endParaRPr kumimoji="1" lang="en-US" altLang="ja-JP" sz="700" dirty="0"/>
          </a:p>
          <a:p>
            <a:r>
              <a:rPr kumimoji="1" lang="en" altLang="ja-JP" sz="700" dirty="0">
                <a:latin typeface="NotoSansJP"/>
              </a:rPr>
              <a:t>https://form.run/@canvas-submit</a:t>
            </a: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r>
              <a:rPr kumimoji="1" lang="en-US" altLang="ja-JP" sz="700" dirty="0">
                <a:latin typeface="NotoSansJP"/>
              </a:rPr>
              <a:t>【</a:t>
            </a:r>
            <a:r>
              <a:rPr kumimoji="1" lang="ja-JP" altLang="en-US" sz="700">
                <a:latin typeface="NotoSansJP"/>
              </a:rPr>
              <a:t>ご入力内容</a:t>
            </a:r>
            <a:r>
              <a:rPr kumimoji="1" lang="en-US" altLang="ja-JP" sz="700" dirty="0">
                <a:latin typeface="NotoSansJP"/>
              </a:rPr>
              <a:t>】</a:t>
            </a:r>
            <a:endParaRPr kumimoji="1" lang="ja-JP" altLang="en-US" sz="600"/>
          </a:p>
        </p:txBody>
      </p:sp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7DDF6EB9-D872-2249-136B-29A92459C9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21"/>
          <a:stretch/>
        </p:blipFill>
        <p:spPr>
          <a:xfrm>
            <a:off x="2508990" y="4068566"/>
            <a:ext cx="901556" cy="26114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D22E6E7-EB6B-0750-B722-7D580A8D1653}"/>
              </a:ext>
            </a:extLst>
          </p:cNvPr>
          <p:cNvSpPr/>
          <p:nvPr/>
        </p:nvSpPr>
        <p:spPr>
          <a:xfrm>
            <a:off x="318500" y="1439386"/>
            <a:ext cx="1900718" cy="1315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700" dirty="0"/>
              <a:t>【</a:t>
            </a:r>
            <a:r>
              <a:rPr kumimoji="1" lang="ja-JP" altLang="en-US" sz="700"/>
              <a:t>広告主審査・考査フォーム</a:t>
            </a:r>
            <a:r>
              <a:rPr kumimoji="1" lang="en-US" altLang="ja-JP" sz="700" dirty="0"/>
              <a:t>】</a:t>
            </a:r>
          </a:p>
          <a:p>
            <a:endParaRPr kumimoji="1" lang="en-US" altLang="ja-JP" sz="700" dirty="0"/>
          </a:p>
          <a:p>
            <a:r>
              <a:rPr lang="en" altLang="ja-JP" sz="700" dirty="0">
                <a:latin typeface="NotoSansJP"/>
              </a:rPr>
              <a:t>https://form.run/@canvas-examination</a:t>
            </a:r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r>
              <a:rPr kumimoji="1" lang="en-US" altLang="ja-JP" sz="700" dirty="0">
                <a:latin typeface="NotoSansJP"/>
              </a:rPr>
              <a:t>【</a:t>
            </a:r>
            <a:r>
              <a:rPr kumimoji="1" lang="ja-JP" altLang="en-US" sz="700">
                <a:latin typeface="NotoSansJP"/>
              </a:rPr>
              <a:t>ご入力内容</a:t>
            </a:r>
            <a:r>
              <a:rPr kumimoji="1" lang="en-US" altLang="ja-JP" sz="700" dirty="0">
                <a:latin typeface="NotoSansJP"/>
              </a:rPr>
              <a:t>】</a:t>
            </a:r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922277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1C06C5A-2869-C54D-AE1D-B8082C3717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F62B453-3DD1-9542-98DD-76B5EAE1AC6F}"/>
              </a:ext>
            </a:extLst>
          </p:cNvPr>
          <p:cNvGrpSpPr/>
          <p:nvPr/>
        </p:nvGrpSpPr>
        <p:grpSpPr>
          <a:xfrm>
            <a:off x="3528185" y="692780"/>
            <a:ext cx="5409986" cy="4021582"/>
            <a:chOff x="2954027" y="692780"/>
            <a:chExt cx="5409986" cy="4021582"/>
          </a:xfrm>
        </p:grpSpPr>
        <p:pic>
          <p:nvPicPr>
            <p:cNvPr id="4" name="図 3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985E3493-3B58-DB49-BEC2-93509094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4027" y="692780"/>
              <a:ext cx="5409986" cy="4021582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D0D64BA-B4A3-D942-9EAE-89F3B9EA5F6F}"/>
                </a:ext>
              </a:extLst>
            </p:cNvPr>
            <p:cNvSpPr txBox="1"/>
            <p:nvPr/>
          </p:nvSpPr>
          <p:spPr>
            <a:xfrm>
              <a:off x="3722053" y="4189110"/>
              <a:ext cx="24152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Canvas REGULATION PSD FILE</a:t>
              </a:r>
              <a:endParaRPr kumimoji="1" lang="ja-JP" altLang="en-US" sz="1050" b="1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072D2DB-B035-BD47-B145-7F07EF03BAE8}"/>
                </a:ext>
              </a:extLst>
            </p:cNvPr>
            <p:cNvSpPr txBox="1"/>
            <p:nvPr/>
          </p:nvSpPr>
          <p:spPr>
            <a:xfrm>
              <a:off x="3722053" y="4358387"/>
              <a:ext cx="291937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6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https://</a:t>
              </a:r>
              <a:r>
                <a:rPr kumimoji="1" lang="en-US" altLang="ja-JP" sz="600" dirty="0" err="1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newstech.box.com</a:t>
              </a:r>
              <a:r>
                <a:rPr kumimoji="1" lang="en-US" altLang="ja-JP" sz="6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/s/ijl5a5pr8hx8r9dr1do3bfgomhnqb8mo</a:t>
              </a:r>
              <a:endParaRPr kumimoji="1" lang="ja-JP" altLang="en-US" sz="6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</p:grpSp>
      <p:sp>
        <p:nvSpPr>
          <p:cNvPr id="8" name="スライド番号プレースホルダ 3">
            <a:extLst>
              <a:ext uri="{FF2B5EF4-FFF2-40B4-BE49-F238E27FC236}">
                <a16:creationId xmlns:a16="http://schemas.microsoft.com/office/drawing/2014/main" id="{37E4C526-BE0F-4C4F-8A94-028691C9348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45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274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BA5A0FD-855F-0EF4-DEE3-125BAB723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01FE542-F1DE-FD90-8A29-8D6D72C26AFE}"/>
              </a:ext>
            </a:extLst>
          </p:cNvPr>
          <p:cNvSpPr txBox="1"/>
          <p:nvPr/>
        </p:nvSpPr>
        <p:spPr>
          <a:xfrm>
            <a:off x="3814128" y="4411802"/>
            <a:ext cx="2919379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</a:t>
            </a:r>
            <a:r>
              <a:rPr kumimoji="1" lang="en-US" altLang="ja-JP" sz="6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newstech.box.com</a:t>
            </a:r>
            <a:r>
              <a:rPr kumimoji="1" lang="en-US" altLang="ja-JP" sz="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/s/7tqqsx238rn2tpl4vru7jo8mbxzek3q7</a:t>
            </a:r>
            <a:endParaRPr kumimoji="1" lang="ja-JP" altLang="en-US" sz="600" b="1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</p:txBody>
      </p:sp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2D0FE23B-F5F8-8CE0-E7AB-FAB7C860294D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DD865C-9160-D7D9-3656-57385D279477}"/>
              </a:ext>
            </a:extLst>
          </p:cNvPr>
          <p:cNvSpPr txBox="1"/>
          <p:nvPr/>
        </p:nvSpPr>
        <p:spPr>
          <a:xfrm>
            <a:off x="2329889" y="1655066"/>
            <a:ext cx="376706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Ai</a:t>
            </a:r>
            <a:r>
              <a:rPr lang="ja-JP" altLang="en-US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データ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64BD1B-45F2-D20A-4B78-38C2BEB028D8}"/>
              </a:ext>
            </a:extLst>
          </p:cNvPr>
          <p:cNvSpPr txBox="1"/>
          <p:nvPr/>
        </p:nvSpPr>
        <p:spPr>
          <a:xfrm>
            <a:off x="2329889" y="2059103"/>
            <a:ext cx="7373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W:1100</a:t>
            </a:r>
            <a:r>
              <a:rPr lang="ja-JP" altLang="en-US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× H:480</a:t>
            </a:r>
            <a:endParaRPr lang="ja-JP" altLang="en-US" sz="7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7F29EAA-6015-3F64-C83D-47A8595011F3}"/>
              </a:ext>
            </a:extLst>
          </p:cNvPr>
          <p:cNvSpPr txBox="1"/>
          <p:nvPr/>
        </p:nvSpPr>
        <p:spPr>
          <a:xfrm>
            <a:off x="2329889" y="2456052"/>
            <a:ext cx="532197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最大 </a:t>
            </a:r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500MB</a:t>
            </a:r>
            <a:endParaRPr lang="ja-JP" altLang="en-US" sz="7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439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1C06C5A-2869-C54D-AE1D-B8082C3717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" y="0"/>
            <a:ext cx="9144000" cy="514350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BFAC666-F009-AEF7-BE3E-0A52A7C81D46}"/>
              </a:ext>
            </a:extLst>
          </p:cNvPr>
          <p:cNvGrpSpPr/>
          <p:nvPr/>
        </p:nvGrpSpPr>
        <p:grpSpPr>
          <a:xfrm>
            <a:off x="1" y="9769"/>
            <a:ext cx="9127349" cy="5154300"/>
            <a:chOff x="0" y="0"/>
            <a:chExt cx="12169799" cy="6872909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85390635-6285-66D7-B7DE-1257105DC8D1}"/>
                </a:ext>
              </a:extLst>
            </p:cNvPr>
            <p:cNvSpPr/>
            <p:nvPr/>
          </p:nvSpPr>
          <p:spPr>
            <a:xfrm>
              <a:off x="0" y="0"/>
              <a:ext cx="1216979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</p:txBody>
        </p:sp>
        <p:pic>
          <p:nvPicPr>
            <p:cNvPr id="20" name="図 19" descr="黒い背景に白い文字がある&#10;&#10;中程度の精度で自動的に生成された説明">
              <a:extLst>
                <a:ext uri="{FF2B5EF4-FFF2-40B4-BE49-F238E27FC236}">
                  <a16:creationId xmlns:a16="http://schemas.microsoft.com/office/drawing/2014/main" id="{7186DB42-5F97-92D4-61D8-30FF2F02F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854700" cy="6872909"/>
            </a:xfrm>
            <a:prstGeom prst="rect">
              <a:avLst/>
            </a:prstGeom>
          </p:spPr>
        </p:pic>
      </p:grpSp>
      <p:sp>
        <p:nvSpPr>
          <p:cNvPr id="8" name="スライド番号プレースホルダ 3">
            <a:extLst>
              <a:ext uri="{FF2B5EF4-FFF2-40B4-BE49-F238E27FC236}">
                <a16:creationId xmlns:a16="http://schemas.microsoft.com/office/drawing/2014/main" id="{37E4C526-BE0F-4C4F-8A94-028691C9348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6" y="4811806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lang="en-US" altLang="ja-JP" sz="700" spc="3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47</a:t>
            </a:fld>
            <a:endParaRPr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F39E3BF-8D2E-1814-1E9F-1A0E64D7F02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3581" y="499156"/>
            <a:ext cx="8532000" cy="3433"/>
          </a:xfrm>
          <a:prstGeom prst="rect">
            <a:avLst/>
          </a:prstGeom>
        </p:spPr>
      </p:pic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314C555-0BFE-6016-3AE3-75FE9150B636}"/>
              </a:ext>
            </a:extLst>
          </p:cNvPr>
          <p:cNvCxnSpPr>
            <a:cxnSpLocks/>
          </p:cNvCxnSpPr>
          <p:nvPr/>
        </p:nvCxnSpPr>
        <p:spPr>
          <a:xfrm flipH="1">
            <a:off x="299204" y="1506442"/>
            <a:ext cx="4507574" cy="0"/>
          </a:xfrm>
          <a:prstGeom prst="line">
            <a:avLst/>
          </a:prstGeom>
          <a:ln w="6350">
            <a:solidFill>
              <a:schemeClr val="bg1">
                <a:lumMod val="50000"/>
                <a:alpha val="91618"/>
              </a:schemeClr>
            </a:solidFill>
          </a:ln>
          <a:effectLst>
            <a:outerShdw blurRad="12700" algn="t" rotWithShape="0">
              <a:prstClr val="black">
                <a:alpha val="23266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1CAA4C37-D093-9695-2F6B-4CD4395B4A15}"/>
              </a:ext>
            </a:extLst>
          </p:cNvPr>
          <p:cNvCxnSpPr>
            <a:cxnSpLocks/>
          </p:cNvCxnSpPr>
          <p:nvPr/>
        </p:nvCxnSpPr>
        <p:spPr>
          <a:xfrm flipH="1">
            <a:off x="303411" y="1102535"/>
            <a:ext cx="4503367" cy="0"/>
          </a:xfrm>
          <a:prstGeom prst="line">
            <a:avLst/>
          </a:prstGeom>
          <a:ln w="6350">
            <a:solidFill>
              <a:schemeClr val="bg1">
                <a:lumMod val="50000"/>
                <a:alpha val="91618"/>
              </a:schemeClr>
            </a:solidFill>
          </a:ln>
          <a:effectLst>
            <a:outerShdw blurRad="12700" algn="t" rotWithShape="0">
              <a:prstClr val="black">
                <a:alpha val="23266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04354F8-3789-E1DD-A9B9-F2F6936BC9B4}"/>
              </a:ext>
            </a:extLst>
          </p:cNvPr>
          <p:cNvSpPr txBox="1"/>
          <p:nvPr/>
        </p:nvSpPr>
        <p:spPr>
          <a:xfrm>
            <a:off x="232018" y="147621"/>
            <a:ext cx="172333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50" spc="-23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GROWTH VIDEO</a:t>
            </a:r>
            <a:endParaRPr kumimoji="1" lang="ja-JP" altLang="en-US" sz="1650" spc="-23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057B41-B9B8-A367-8544-60C1ABD3F31E}"/>
              </a:ext>
            </a:extLst>
          </p:cNvPr>
          <p:cNvSpPr txBox="1"/>
          <p:nvPr/>
        </p:nvSpPr>
        <p:spPr>
          <a:xfrm>
            <a:off x="1798326" y="151829"/>
            <a:ext cx="16301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50" b="1" spc="-23" dirty="0">
                <a:latin typeface="Open Sans" pitchFamily="2" charset="0"/>
                <a:ea typeface="Open Sans" pitchFamily="2" charset="0"/>
                <a:cs typeface="Open Sans" pitchFamily="2" charset="0"/>
              </a:rPr>
              <a:t>REGUL</a:t>
            </a:r>
            <a:r>
              <a:rPr lang="en-US" altLang="ja-JP" sz="300" b="1" spc="-23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altLang="ja-JP" sz="1650" b="1" spc="-23" dirty="0">
                <a:latin typeface="Open Sans" pitchFamily="2" charset="0"/>
                <a:ea typeface="Open Sans" pitchFamily="2" charset="0"/>
                <a:cs typeface="Open Sans" pitchFamily="2" charset="0"/>
              </a:rPr>
              <a:t>ATION</a:t>
            </a:r>
            <a:endParaRPr kumimoji="1" lang="ja-JP" altLang="en-US" sz="1650" b="1" spc="-23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6137C06-593B-45FD-9448-595B62A5C1B9}"/>
              </a:ext>
            </a:extLst>
          </p:cNvPr>
          <p:cNvSpPr txBox="1"/>
          <p:nvPr/>
        </p:nvSpPr>
        <p:spPr>
          <a:xfrm>
            <a:off x="349049" y="1223358"/>
            <a:ext cx="65422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50" b="1" spc="-23">
                <a:latin typeface="+mn-ea"/>
                <a:cs typeface="Open Sans SemiBold" pitchFamily="2" charset="0"/>
              </a:rPr>
              <a:t>入稿素材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41E6654-ACD0-2F97-47B1-DA775002CC19}"/>
              </a:ext>
            </a:extLst>
          </p:cNvPr>
          <p:cNvSpPr txBox="1"/>
          <p:nvPr/>
        </p:nvSpPr>
        <p:spPr>
          <a:xfrm>
            <a:off x="1301131" y="1218435"/>
            <a:ext cx="65422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50" b="1" spc="-23">
                <a:latin typeface="+mn-ea"/>
                <a:cs typeface="Open Sans SemiBold" pitchFamily="2" charset="0"/>
              </a:rPr>
              <a:t>カテゴリー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D90AC49-A220-5C80-AFFA-DDDC7C0B4FFC}"/>
              </a:ext>
            </a:extLst>
          </p:cNvPr>
          <p:cNvSpPr txBox="1"/>
          <p:nvPr/>
        </p:nvSpPr>
        <p:spPr>
          <a:xfrm>
            <a:off x="2605051" y="1223478"/>
            <a:ext cx="65422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50" b="1" spc="-23">
                <a:latin typeface="+mn-ea"/>
                <a:cs typeface="Open Sans SemiBold" pitchFamily="2" charset="0"/>
              </a:rPr>
              <a:t>詳細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1AD4529-D9D6-200C-0C2D-13526A1752CA}"/>
              </a:ext>
            </a:extLst>
          </p:cNvPr>
          <p:cNvSpPr txBox="1"/>
          <p:nvPr/>
        </p:nvSpPr>
        <p:spPr>
          <a:xfrm>
            <a:off x="3182180" y="266765"/>
            <a:ext cx="2077442" cy="195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8" spc="-23">
                <a:solidFill>
                  <a:schemeClr val="bg2">
                    <a:lumMod val="75000"/>
                  </a:schemeClr>
                </a:solidFill>
                <a:latin typeface="+mn-ea"/>
                <a:cs typeface="Open Sans SemiCondensed SemiCondensed Light" pitchFamily="2" charset="0"/>
              </a:rPr>
              <a:t>レギュレーション参考データ及び入稿規定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40899C67-A541-99D7-984F-1FC4726F39C5}"/>
              </a:ext>
            </a:extLst>
          </p:cNvPr>
          <p:cNvSpPr txBox="1"/>
          <p:nvPr/>
        </p:nvSpPr>
        <p:spPr>
          <a:xfrm>
            <a:off x="1378083" y="1622665"/>
            <a:ext cx="46166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フォーマット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057CF274-73F0-D735-3E52-39EA142728EF}"/>
              </a:ext>
            </a:extLst>
          </p:cNvPr>
          <p:cNvSpPr txBox="1"/>
          <p:nvPr/>
        </p:nvSpPr>
        <p:spPr>
          <a:xfrm>
            <a:off x="1378082" y="1801048"/>
            <a:ext cx="23083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サイズ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25068FCD-43B2-8050-AC12-46DC3362BC04}"/>
              </a:ext>
            </a:extLst>
          </p:cNvPr>
          <p:cNvSpPr txBox="1"/>
          <p:nvPr/>
        </p:nvSpPr>
        <p:spPr>
          <a:xfrm>
            <a:off x="1378082" y="1979431"/>
            <a:ext cx="76944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C214577C-B34D-CD4D-5536-DC28A8420CD7}"/>
              </a:ext>
            </a:extLst>
          </p:cNvPr>
          <p:cNvSpPr txBox="1"/>
          <p:nvPr/>
        </p:nvSpPr>
        <p:spPr>
          <a:xfrm>
            <a:off x="1378083" y="2157814"/>
            <a:ext cx="538609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ファイルサイズ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21642C75-B178-896F-6F49-A43D0A340E3D}"/>
              </a:ext>
            </a:extLst>
          </p:cNvPr>
          <p:cNvSpPr txBox="1"/>
          <p:nvPr/>
        </p:nvSpPr>
        <p:spPr>
          <a:xfrm>
            <a:off x="1378083" y="2336265"/>
            <a:ext cx="75822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映像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 / 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音声コーデック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8429EE6D-2079-F7B3-A50A-66347DDBE35B}"/>
              </a:ext>
            </a:extLst>
          </p:cNvPr>
          <p:cNvSpPr txBox="1"/>
          <p:nvPr/>
        </p:nvSpPr>
        <p:spPr>
          <a:xfrm>
            <a:off x="1378083" y="2514648"/>
            <a:ext cx="615553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平均ラウドネス値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6062F6E5-8349-954D-6BBD-1CFF77ED7844}"/>
              </a:ext>
            </a:extLst>
          </p:cNvPr>
          <p:cNvSpPr txBox="1"/>
          <p:nvPr/>
        </p:nvSpPr>
        <p:spPr>
          <a:xfrm>
            <a:off x="1378083" y="2693031"/>
            <a:ext cx="538609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フレームレート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7E930737-F572-387D-0B8E-E537E946E24E}"/>
              </a:ext>
            </a:extLst>
          </p:cNvPr>
          <p:cNvSpPr txBox="1"/>
          <p:nvPr/>
        </p:nvSpPr>
        <p:spPr>
          <a:xfrm>
            <a:off x="1378083" y="2871414"/>
            <a:ext cx="46166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ビットレート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035EF8B2-C29E-0045-4907-0BAE28E86184}"/>
              </a:ext>
            </a:extLst>
          </p:cNvPr>
          <p:cNvSpPr txBox="1"/>
          <p:nvPr/>
        </p:nvSpPr>
        <p:spPr>
          <a:xfrm>
            <a:off x="2596965" y="1625607"/>
            <a:ext cx="33342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mp4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 形式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6DEDA664-0D32-49BD-2C6A-233F22563D7A}"/>
              </a:ext>
            </a:extLst>
          </p:cNvPr>
          <p:cNvSpPr txBox="1"/>
          <p:nvPr/>
        </p:nvSpPr>
        <p:spPr>
          <a:xfrm>
            <a:off x="2596965" y="1804723"/>
            <a:ext cx="75501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W1920px × H1080px</a:t>
            </a: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907E22E-F3DF-0F38-FCC0-11DB7801161D}"/>
              </a:ext>
            </a:extLst>
          </p:cNvPr>
          <p:cNvSpPr txBox="1"/>
          <p:nvPr/>
        </p:nvSpPr>
        <p:spPr>
          <a:xfrm>
            <a:off x="2596965" y="1982108"/>
            <a:ext cx="187230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ファイルサイズに準拠　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/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　例：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10GB 130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分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 (10Mbps)</a:t>
            </a: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559038FD-E078-7A56-9D6B-3AE51845599F}"/>
              </a:ext>
            </a:extLst>
          </p:cNvPr>
          <p:cNvSpPr txBox="1"/>
          <p:nvPr/>
        </p:nvSpPr>
        <p:spPr>
          <a:xfrm>
            <a:off x="2596965" y="2159772"/>
            <a:ext cx="10363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全コンテンツ合計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 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最大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10GB</a:t>
            </a: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C9102693-5DC6-0DE4-433E-63886A6EB032}"/>
              </a:ext>
            </a:extLst>
          </p:cNvPr>
          <p:cNvSpPr txBox="1"/>
          <p:nvPr/>
        </p:nvSpPr>
        <p:spPr>
          <a:xfrm>
            <a:off x="2596965" y="2333670"/>
            <a:ext cx="137056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H.264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（プログレッシブ方式） 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/ AAC LC</a:t>
            </a: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3892234D-84D5-95F8-80A0-7CB5B9D536B7}"/>
              </a:ext>
            </a:extLst>
          </p:cNvPr>
          <p:cNvSpPr txBox="1"/>
          <p:nvPr/>
        </p:nvSpPr>
        <p:spPr>
          <a:xfrm>
            <a:off x="2596965" y="2516691"/>
            <a:ext cx="47769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-24.0LKFS±1</a:t>
            </a: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4C2B9616-A9D0-CB4F-B825-AFA58804AA00}"/>
              </a:ext>
            </a:extLst>
          </p:cNvPr>
          <p:cNvSpPr txBox="1"/>
          <p:nvPr/>
        </p:nvSpPr>
        <p:spPr>
          <a:xfrm>
            <a:off x="2596965" y="2696070"/>
            <a:ext cx="82073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29.97FPS 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または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 30FPS</a:t>
            </a: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5747F757-3B76-915F-FBE7-D1EB19334C86}"/>
              </a:ext>
            </a:extLst>
          </p:cNvPr>
          <p:cNvSpPr txBox="1"/>
          <p:nvPr/>
        </p:nvSpPr>
        <p:spPr>
          <a:xfrm>
            <a:off x="3119529" y="2493911"/>
            <a:ext cx="1329210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5"/>
              </a:spcBef>
            </a:pP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※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弊社で調整する場合がございます。</a:t>
            </a:r>
            <a:endParaRPr lang="en-US" altLang="ja-JP" sz="525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D767EE0F-B1A4-43E8-EE4D-90E9E3C4934A}"/>
              </a:ext>
            </a:extLst>
          </p:cNvPr>
          <p:cNvSpPr txBox="1"/>
          <p:nvPr/>
        </p:nvSpPr>
        <p:spPr>
          <a:xfrm>
            <a:off x="2596965" y="2876496"/>
            <a:ext cx="45204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10Mbps 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以上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2E94259A-05FC-6AB7-B492-C5CCD160C760}"/>
              </a:ext>
            </a:extLst>
          </p:cNvPr>
          <p:cNvSpPr txBox="1"/>
          <p:nvPr/>
        </p:nvSpPr>
        <p:spPr>
          <a:xfrm>
            <a:off x="3107172" y="2855346"/>
            <a:ext cx="386644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5"/>
              </a:spcBef>
            </a:pP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※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推奨</a:t>
            </a:r>
            <a:endParaRPr lang="en-US" altLang="ja-JP" sz="525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2CFCE56C-DF75-3B50-A4F8-0AE47826A602}"/>
              </a:ext>
            </a:extLst>
          </p:cNvPr>
          <p:cNvSpPr txBox="1"/>
          <p:nvPr/>
        </p:nvSpPr>
        <p:spPr>
          <a:xfrm>
            <a:off x="349049" y="2234989"/>
            <a:ext cx="894691" cy="31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放映</a:t>
            </a:r>
            <a:endParaRPr kumimoji="1" lang="en-US" altLang="ja-JP" sz="713" b="1" spc="-23" dirty="0">
              <a:latin typeface="+mn-ea"/>
              <a:cs typeface="Open Sans SemiBold" pitchFamily="2" charset="0"/>
            </a:endParaRPr>
          </a:p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クリエイティブ</a:t>
            </a:r>
          </a:p>
        </p:txBody>
      </p: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FC86EC55-5632-8D02-AD19-CFE7AD444D04}"/>
              </a:ext>
            </a:extLst>
          </p:cNvPr>
          <p:cNvCxnSpPr>
            <a:cxnSpLocks/>
          </p:cNvCxnSpPr>
          <p:nvPr/>
        </p:nvCxnSpPr>
        <p:spPr>
          <a:xfrm>
            <a:off x="1162711" y="3005819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DF304B21-4BB9-2DFB-79E2-82A24A05DF1B}"/>
              </a:ext>
            </a:extLst>
          </p:cNvPr>
          <p:cNvCxnSpPr>
            <a:cxnSpLocks/>
          </p:cNvCxnSpPr>
          <p:nvPr/>
        </p:nvCxnSpPr>
        <p:spPr>
          <a:xfrm>
            <a:off x="1162711" y="2827504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1F2E78DA-75B1-2EFC-D8C5-FA71D415D782}"/>
              </a:ext>
            </a:extLst>
          </p:cNvPr>
          <p:cNvCxnSpPr>
            <a:cxnSpLocks/>
          </p:cNvCxnSpPr>
          <p:nvPr/>
        </p:nvCxnSpPr>
        <p:spPr>
          <a:xfrm>
            <a:off x="1162711" y="2649189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C30992D7-4EAA-0604-601C-A7447252921E}"/>
              </a:ext>
            </a:extLst>
          </p:cNvPr>
          <p:cNvCxnSpPr>
            <a:cxnSpLocks/>
          </p:cNvCxnSpPr>
          <p:nvPr/>
        </p:nvCxnSpPr>
        <p:spPr>
          <a:xfrm>
            <a:off x="1162711" y="2470874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BB9375BF-B2DC-1A9A-A252-1A51E707D37B}"/>
              </a:ext>
            </a:extLst>
          </p:cNvPr>
          <p:cNvCxnSpPr>
            <a:cxnSpLocks/>
          </p:cNvCxnSpPr>
          <p:nvPr/>
        </p:nvCxnSpPr>
        <p:spPr>
          <a:xfrm>
            <a:off x="1162711" y="2114245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3B794868-1BDF-2ADB-FDB3-FE414DF6EAB5}"/>
              </a:ext>
            </a:extLst>
          </p:cNvPr>
          <p:cNvCxnSpPr>
            <a:cxnSpLocks/>
          </p:cNvCxnSpPr>
          <p:nvPr/>
        </p:nvCxnSpPr>
        <p:spPr>
          <a:xfrm>
            <a:off x="1162711" y="1935930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ECB2D78A-AE9A-49F7-B320-7C28535A4C0F}"/>
              </a:ext>
            </a:extLst>
          </p:cNvPr>
          <p:cNvCxnSpPr>
            <a:cxnSpLocks/>
          </p:cNvCxnSpPr>
          <p:nvPr/>
        </p:nvCxnSpPr>
        <p:spPr>
          <a:xfrm>
            <a:off x="1162711" y="1757615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>
            <a:extLst>
              <a:ext uri="{FF2B5EF4-FFF2-40B4-BE49-F238E27FC236}">
                <a16:creationId xmlns:a16="http://schemas.microsoft.com/office/drawing/2014/main" id="{5FEC97F1-4973-F780-397A-A5D458F4322F}"/>
              </a:ext>
            </a:extLst>
          </p:cNvPr>
          <p:cNvCxnSpPr>
            <a:cxnSpLocks/>
          </p:cNvCxnSpPr>
          <p:nvPr/>
        </p:nvCxnSpPr>
        <p:spPr>
          <a:xfrm>
            <a:off x="1162711" y="2292560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EC144634-ED91-27FA-6F0E-509688F458FB}"/>
              </a:ext>
            </a:extLst>
          </p:cNvPr>
          <p:cNvCxnSpPr>
            <a:cxnSpLocks/>
          </p:cNvCxnSpPr>
          <p:nvPr/>
        </p:nvCxnSpPr>
        <p:spPr>
          <a:xfrm>
            <a:off x="299204" y="3167744"/>
            <a:ext cx="2201044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0E3A3C03-A257-4BF6-7938-5B4A069A9C83}"/>
              </a:ext>
            </a:extLst>
          </p:cNvPr>
          <p:cNvGrpSpPr/>
          <p:nvPr/>
        </p:nvGrpSpPr>
        <p:grpSpPr>
          <a:xfrm>
            <a:off x="2500247" y="1757616"/>
            <a:ext cx="2306531" cy="1410128"/>
            <a:chOff x="3333663" y="3987477"/>
            <a:chExt cx="5394328" cy="1880171"/>
          </a:xfrm>
        </p:grpSpPr>
        <p:cxnSp>
          <p:nvCxnSpPr>
            <p:cNvPr id="81" name="直線コネクタ 80">
              <a:extLst>
                <a:ext uri="{FF2B5EF4-FFF2-40B4-BE49-F238E27FC236}">
                  <a16:creationId xmlns:a16="http://schemas.microsoft.com/office/drawing/2014/main" id="{CD941E0B-EA9E-B62D-214E-5CEC15323DD9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5651748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720D2557-FAB3-4853-DC56-669E1695F1F6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5413995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53D1B269-D280-47D9-1BD2-58E579EDA3D2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5176242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85117AA3-C84B-B556-FEE4-716952AC26F4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938489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3A626D8A-C29E-2D1B-6EAC-BDF31629674C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462983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8F825431-DC60-5D61-745D-86EBFB8279A0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225230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3395E757-E84F-EE22-DFDC-39C7A67A11A6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3987477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BC2CE91A-CFDD-FD99-D602-6DF6EB45B389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700736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BC48F95A-988C-9277-61AA-F381093648EB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5867648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FEDFA9BF-39D9-3DEC-3BED-A41E93F159CF}"/>
              </a:ext>
            </a:extLst>
          </p:cNvPr>
          <p:cNvSpPr txBox="1"/>
          <p:nvPr/>
        </p:nvSpPr>
        <p:spPr>
          <a:xfrm>
            <a:off x="1378083" y="3045246"/>
            <a:ext cx="46166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コンテンツ数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68674138-B3C5-9EA7-8B6C-E5C53FCF4158}"/>
              </a:ext>
            </a:extLst>
          </p:cNvPr>
          <p:cNvSpPr txBox="1"/>
          <p:nvPr/>
        </p:nvSpPr>
        <p:spPr>
          <a:xfrm>
            <a:off x="2596965" y="3050327"/>
            <a:ext cx="31739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最大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25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個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51B090BF-7105-39CC-FABF-B056D5096CF6}"/>
              </a:ext>
            </a:extLst>
          </p:cNvPr>
          <p:cNvSpPr txBox="1"/>
          <p:nvPr/>
        </p:nvSpPr>
        <p:spPr>
          <a:xfrm>
            <a:off x="3107172" y="3014272"/>
            <a:ext cx="1364476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5"/>
              </a:spcBef>
            </a:pP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※ 1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カテゴリ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5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個まで　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(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最大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5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カテゴリ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)</a:t>
            </a: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38294063-D660-9CF4-369D-3F5C38B1EBB8}"/>
              </a:ext>
            </a:extLst>
          </p:cNvPr>
          <p:cNvSpPr txBox="1"/>
          <p:nvPr/>
        </p:nvSpPr>
        <p:spPr>
          <a:xfrm>
            <a:off x="1378083" y="3226002"/>
            <a:ext cx="46166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フォーマット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57EFDEF6-418F-DBB5-1F85-0A1B90A766BD}"/>
              </a:ext>
            </a:extLst>
          </p:cNvPr>
          <p:cNvSpPr txBox="1"/>
          <p:nvPr/>
        </p:nvSpPr>
        <p:spPr>
          <a:xfrm>
            <a:off x="1378082" y="3404385"/>
            <a:ext cx="23083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サイズ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2FF61B0F-8805-83C7-8D24-D45DD3267272}"/>
              </a:ext>
            </a:extLst>
          </p:cNvPr>
          <p:cNvSpPr txBox="1"/>
          <p:nvPr/>
        </p:nvSpPr>
        <p:spPr>
          <a:xfrm>
            <a:off x="1378083" y="3582768"/>
            <a:ext cx="538609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ファイルサイズ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0080AFC6-6052-CA6D-669D-FD43A86950AD}"/>
              </a:ext>
            </a:extLst>
          </p:cNvPr>
          <p:cNvSpPr txBox="1"/>
          <p:nvPr/>
        </p:nvSpPr>
        <p:spPr>
          <a:xfrm>
            <a:off x="2596965" y="3228944"/>
            <a:ext cx="28373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jpg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 形式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92E6E8FC-C46D-E525-E539-7F8F94E43727}"/>
              </a:ext>
            </a:extLst>
          </p:cNvPr>
          <p:cNvSpPr txBox="1"/>
          <p:nvPr/>
        </p:nvSpPr>
        <p:spPr>
          <a:xfrm>
            <a:off x="2596965" y="3408060"/>
            <a:ext cx="217527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W1920px × H1080px        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※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右下部に「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×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」ボタンが表示されます。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9" name="テキスト ボックス 198">
            <a:extLst>
              <a:ext uri="{FF2B5EF4-FFF2-40B4-BE49-F238E27FC236}">
                <a16:creationId xmlns:a16="http://schemas.microsoft.com/office/drawing/2014/main" id="{88DC8FFC-1541-33C8-D143-324951A9D2BE}"/>
              </a:ext>
            </a:extLst>
          </p:cNvPr>
          <p:cNvSpPr txBox="1"/>
          <p:nvPr/>
        </p:nvSpPr>
        <p:spPr>
          <a:xfrm>
            <a:off x="2596965" y="3585445"/>
            <a:ext cx="29623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2M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B</a:t>
            </a:r>
          </a:p>
        </p:txBody>
      </p:sp>
      <p:cxnSp>
        <p:nvCxnSpPr>
          <p:cNvPr id="209" name="直線コネクタ 208">
            <a:extLst>
              <a:ext uri="{FF2B5EF4-FFF2-40B4-BE49-F238E27FC236}">
                <a16:creationId xmlns:a16="http://schemas.microsoft.com/office/drawing/2014/main" id="{02C571C4-42AC-D5E6-D53D-9D1239B1B1B8}"/>
              </a:ext>
            </a:extLst>
          </p:cNvPr>
          <p:cNvCxnSpPr>
            <a:cxnSpLocks/>
          </p:cNvCxnSpPr>
          <p:nvPr/>
        </p:nvCxnSpPr>
        <p:spPr>
          <a:xfrm>
            <a:off x="299204" y="3717582"/>
            <a:ext cx="2201044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線コネクタ 209">
            <a:extLst>
              <a:ext uri="{FF2B5EF4-FFF2-40B4-BE49-F238E27FC236}">
                <a16:creationId xmlns:a16="http://schemas.microsoft.com/office/drawing/2014/main" id="{C178373F-C880-6C72-69BD-CC4AEBD615D3}"/>
              </a:ext>
            </a:extLst>
          </p:cNvPr>
          <p:cNvCxnSpPr>
            <a:cxnSpLocks/>
          </p:cNvCxnSpPr>
          <p:nvPr/>
        </p:nvCxnSpPr>
        <p:spPr>
          <a:xfrm>
            <a:off x="1162711" y="3539267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コネクタ 210">
            <a:extLst>
              <a:ext uri="{FF2B5EF4-FFF2-40B4-BE49-F238E27FC236}">
                <a16:creationId xmlns:a16="http://schemas.microsoft.com/office/drawing/2014/main" id="{D795E6CD-8EE2-773D-251A-E0B096A8E696}"/>
              </a:ext>
            </a:extLst>
          </p:cNvPr>
          <p:cNvCxnSpPr>
            <a:cxnSpLocks/>
          </p:cNvCxnSpPr>
          <p:nvPr/>
        </p:nvCxnSpPr>
        <p:spPr>
          <a:xfrm>
            <a:off x="1162711" y="3360953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グループ化 233">
            <a:extLst>
              <a:ext uri="{FF2B5EF4-FFF2-40B4-BE49-F238E27FC236}">
                <a16:creationId xmlns:a16="http://schemas.microsoft.com/office/drawing/2014/main" id="{B8287D7E-2901-5AD3-F848-35FE8B3654AE}"/>
              </a:ext>
            </a:extLst>
          </p:cNvPr>
          <p:cNvGrpSpPr/>
          <p:nvPr/>
        </p:nvGrpSpPr>
        <p:grpSpPr>
          <a:xfrm>
            <a:off x="2500247" y="3360952"/>
            <a:ext cx="2306531" cy="356630"/>
            <a:chOff x="3333663" y="4481270"/>
            <a:chExt cx="3075374" cy="475506"/>
          </a:xfrm>
        </p:grpSpPr>
        <p:cxnSp>
          <p:nvCxnSpPr>
            <p:cNvPr id="219" name="直線コネクタ 218">
              <a:extLst>
                <a:ext uri="{FF2B5EF4-FFF2-40B4-BE49-F238E27FC236}">
                  <a16:creationId xmlns:a16="http://schemas.microsoft.com/office/drawing/2014/main" id="{DD38B189-8D0F-8B57-FD7D-04BDE9F76D16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956776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コネクタ 219">
              <a:extLst>
                <a:ext uri="{FF2B5EF4-FFF2-40B4-BE49-F238E27FC236}">
                  <a16:creationId xmlns:a16="http://schemas.microsoft.com/office/drawing/2014/main" id="{CA83FBDF-D9C1-581E-E868-635D2900C595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719023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コネクタ 220">
              <a:extLst>
                <a:ext uri="{FF2B5EF4-FFF2-40B4-BE49-F238E27FC236}">
                  <a16:creationId xmlns:a16="http://schemas.microsoft.com/office/drawing/2014/main" id="{A69B87BA-C221-4EFC-A7CD-0F918EA50F00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481270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4448D2CE-A979-4E68-C161-C133C6E5CBE1}"/>
              </a:ext>
            </a:extLst>
          </p:cNvPr>
          <p:cNvSpPr txBox="1"/>
          <p:nvPr/>
        </p:nvSpPr>
        <p:spPr>
          <a:xfrm>
            <a:off x="349049" y="3315200"/>
            <a:ext cx="894691" cy="31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コンテンツ</a:t>
            </a:r>
            <a:endParaRPr kumimoji="1" lang="en-US" altLang="ja-JP" sz="713" b="1" spc="-23" dirty="0">
              <a:latin typeface="+mn-ea"/>
              <a:cs typeface="Open Sans SemiBold" pitchFamily="2" charset="0"/>
            </a:endParaRPr>
          </a:p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サムネイル</a:t>
            </a:r>
          </a:p>
        </p:txBody>
      </p:sp>
      <p:sp>
        <p:nvSpPr>
          <p:cNvPr id="246" name="テキスト ボックス 245">
            <a:extLst>
              <a:ext uri="{FF2B5EF4-FFF2-40B4-BE49-F238E27FC236}">
                <a16:creationId xmlns:a16="http://schemas.microsoft.com/office/drawing/2014/main" id="{8BBC4A31-DA7B-BDC2-CF22-062229D11134}"/>
              </a:ext>
            </a:extLst>
          </p:cNvPr>
          <p:cNvSpPr txBox="1"/>
          <p:nvPr/>
        </p:nvSpPr>
        <p:spPr>
          <a:xfrm>
            <a:off x="214983" y="4304013"/>
            <a:ext cx="5044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・入稿は内容審査がございます。</a:t>
            </a:r>
            <a:endParaRPr lang="en-US" altLang="ja-JP" sz="600" spc="-23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Medium" pitchFamily="2" charset="0"/>
            </a:endParaRPr>
          </a:p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・動画素材に関しては字幕ありの入稿を推奨しております。</a:t>
            </a:r>
            <a:endParaRPr lang="en-US" altLang="ja-JP" sz="600" spc="-23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Medium" pitchFamily="2" charset="0"/>
            </a:endParaRPr>
          </a:p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 画面の明るさと音量は、タップ時に表示されるバーから任意で調整可能です。</a:t>
            </a:r>
            <a:r>
              <a:rPr lang="en-US" altLang="ja-JP" sz="600" spc="-23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(22:00-5:59</a:t>
            </a: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までの時間は音声がデフォルトで</a:t>
            </a:r>
            <a:r>
              <a:rPr lang="en-US" altLang="ja-JP" sz="600" spc="-23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OFF</a:t>
            </a: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になります。</a:t>
            </a:r>
            <a:r>
              <a:rPr lang="en-US" altLang="ja-JP" sz="600" spc="-23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)</a:t>
            </a:r>
          </a:p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・放映尺やコンテンツ数はファイルサイズに準拠します。</a:t>
            </a:r>
            <a:r>
              <a:rPr kumimoji="1"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営業担当までお問い合わせください。</a:t>
            </a:r>
            <a:endParaRPr kumimoji="1" lang="en-US" altLang="ja-JP" sz="600" spc="-23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Medium" pitchFamily="2" charset="0"/>
            </a:endParaRPr>
          </a:p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・コンテンツテキストは、弊社で改行等の調整をする場合がございます。</a:t>
            </a:r>
            <a:endParaRPr lang="en-US" altLang="ja-JP" sz="600" spc="-23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Medium" pitchFamily="2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44DBA8-2B41-478C-6CDA-B57C788B433D}"/>
              </a:ext>
            </a:extLst>
          </p:cNvPr>
          <p:cNvSpPr txBox="1"/>
          <p:nvPr/>
        </p:nvSpPr>
        <p:spPr>
          <a:xfrm>
            <a:off x="4981173" y="587422"/>
            <a:ext cx="144287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88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【</a:t>
            </a:r>
            <a:r>
              <a:rPr kumimoji="1" lang="ja-JP" altLang="en-US" sz="788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コンテンツ一覧画面</a:t>
            </a:r>
            <a:r>
              <a:rPr kumimoji="1" lang="en-US" altLang="ja-JP" sz="788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】</a:t>
            </a:r>
            <a:endParaRPr kumimoji="1" lang="ja-JP" altLang="en-US" sz="788" spc="-23">
              <a:latin typeface="Noto Sans JP" panose="020B0500000000000000" pitchFamily="34" charset="-128"/>
              <a:ea typeface="Noto Sans JP" panose="020B0500000000000000" pitchFamily="34" charset="-128"/>
              <a:cs typeface="Open Sans Medium" pitchFamily="2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0BEF74-C72D-F296-80DB-B10AD5171E2F}"/>
              </a:ext>
            </a:extLst>
          </p:cNvPr>
          <p:cNvSpPr txBox="1"/>
          <p:nvPr/>
        </p:nvSpPr>
        <p:spPr>
          <a:xfrm>
            <a:off x="4981174" y="2766840"/>
            <a:ext cx="154779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88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【</a:t>
            </a:r>
            <a:r>
              <a:rPr kumimoji="1" lang="ja-JP" altLang="en-US" sz="788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コンテンツ詳細画面</a:t>
            </a:r>
            <a:r>
              <a:rPr kumimoji="1" lang="en-US" altLang="ja-JP" sz="788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】</a:t>
            </a:r>
            <a:endParaRPr kumimoji="1" lang="ja-JP" altLang="en-US" sz="788" spc="-23">
              <a:latin typeface="Noto Sans JP" panose="020B0500000000000000" pitchFamily="34" charset="-128"/>
              <a:ea typeface="Noto Sans JP" panose="020B0500000000000000" pitchFamily="34" charset="-128"/>
              <a:cs typeface="Open Sans Medium" pitchFamily="2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2E8D50A-6C4E-57E7-1C33-07A6DD2F5891}"/>
              </a:ext>
            </a:extLst>
          </p:cNvPr>
          <p:cNvSpPr txBox="1"/>
          <p:nvPr/>
        </p:nvSpPr>
        <p:spPr>
          <a:xfrm>
            <a:off x="1378083" y="3771211"/>
            <a:ext cx="30777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タイトル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B47F69B-596C-9A69-EAF2-C44F7816A36F}"/>
              </a:ext>
            </a:extLst>
          </p:cNvPr>
          <p:cNvSpPr txBox="1"/>
          <p:nvPr/>
        </p:nvSpPr>
        <p:spPr>
          <a:xfrm>
            <a:off x="1378083" y="3949594"/>
            <a:ext cx="38472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動画説明文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1BC9782-9443-B93C-3084-C8CB553047EF}"/>
              </a:ext>
            </a:extLst>
          </p:cNvPr>
          <p:cNvSpPr txBox="1"/>
          <p:nvPr/>
        </p:nvSpPr>
        <p:spPr>
          <a:xfrm>
            <a:off x="1378083" y="4127977"/>
            <a:ext cx="30777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上映時間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5137582-9E77-9A1A-FD3D-382B7D9A1B9D}"/>
              </a:ext>
            </a:extLst>
          </p:cNvPr>
          <p:cNvCxnSpPr>
            <a:cxnSpLocks/>
          </p:cNvCxnSpPr>
          <p:nvPr/>
        </p:nvCxnSpPr>
        <p:spPr>
          <a:xfrm>
            <a:off x="299204" y="4262791"/>
            <a:ext cx="2201044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F6D0E2C-9D2C-3722-5806-9B036299DC8C}"/>
              </a:ext>
            </a:extLst>
          </p:cNvPr>
          <p:cNvCxnSpPr>
            <a:cxnSpLocks/>
          </p:cNvCxnSpPr>
          <p:nvPr/>
        </p:nvCxnSpPr>
        <p:spPr>
          <a:xfrm>
            <a:off x="1162711" y="4084476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8E7AF8B2-3909-7863-0BDD-848E9FF96684}"/>
              </a:ext>
            </a:extLst>
          </p:cNvPr>
          <p:cNvCxnSpPr>
            <a:cxnSpLocks/>
          </p:cNvCxnSpPr>
          <p:nvPr/>
        </p:nvCxnSpPr>
        <p:spPr>
          <a:xfrm>
            <a:off x="1162711" y="3906161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1F0CD614-B78F-F445-D0A1-D92B7466CCC2}"/>
              </a:ext>
            </a:extLst>
          </p:cNvPr>
          <p:cNvGrpSpPr/>
          <p:nvPr/>
        </p:nvGrpSpPr>
        <p:grpSpPr>
          <a:xfrm>
            <a:off x="2500247" y="3906161"/>
            <a:ext cx="2306531" cy="356630"/>
            <a:chOff x="3333663" y="4481270"/>
            <a:chExt cx="3075374" cy="475506"/>
          </a:xfrm>
        </p:grpSpPr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773A280E-A22B-62DE-B357-9548996CDF98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956776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8221107C-0A1F-6153-5607-01C5513BF393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719023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61B399B3-90FC-6FED-42F8-CC7921C0F393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481270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5DCCCAF-4B3C-DACC-0581-3B375B53FEEF}"/>
              </a:ext>
            </a:extLst>
          </p:cNvPr>
          <p:cNvSpPr txBox="1"/>
          <p:nvPr/>
        </p:nvSpPr>
        <p:spPr>
          <a:xfrm>
            <a:off x="349049" y="3850391"/>
            <a:ext cx="894691" cy="31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コンテンツ</a:t>
            </a:r>
            <a:endParaRPr kumimoji="1" lang="en-US" altLang="ja-JP" sz="713" b="1" spc="-23" dirty="0">
              <a:latin typeface="+mn-ea"/>
              <a:cs typeface="Open Sans SemiBold" pitchFamily="2" charset="0"/>
            </a:endParaRPr>
          </a:p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テキスト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C6B78C4-318D-91DA-24ED-6EC70C64D384}"/>
              </a:ext>
            </a:extLst>
          </p:cNvPr>
          <p:cNvSpPr txBox="1"/>
          <p:nvPr/>
        </p:nvSpPr>
        <p:spPr>
          <a:xfrm>
            <a:off x="2596965" y="4127467"/>
            <a:ext cx="27776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00:00:00</a:t>
            </a:r>
            <a:endParaRPr kumimoji="1" lang="en-US" altLang="ja-JP" sz="600" spc="-23" dirty="0">
              <a:latin typeface="Noto Sans JP" panose="020B0500000000000000" pitchFamily="34" charset="-128"/>
              <a:ea typeface="Noto Sans JP" panose="020B0500000000000000" pitchFamily="34" charset="-128"/>
              <a:cs typeface="Open Sans Medium" pitchFamily="2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AE8A694-C6F9-5649-F8B0-16B7A5EDCE92}"/>
              </a:ext>
            </a:extLst>
          </p:cNvPr>
          <p:cNvSpPr txBox="1"/>
          <p:nvPr/>
        </p:nvSpPr>
        <p:spPr>
          <a:xfrm>
            <a:off x="2596965" y="3963063"/>
            <a:ext cx="1797159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</a:t>
            </a:r>
            <a:r>
              <a:rPr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全角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168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/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半角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336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　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 (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最大縦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7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行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 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横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24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)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86E90F-747B-6B82-9C72-7FF5A0CC160D}"/>
              </a:ext>
            </a:extLst>
          </p:cNvPr>
          <p:cNvSpPr txBox="1"/>
          <p:nvPr/>
        </p:nvSpPr>
        <p:spPr>
          <a:xfrm>
            <a:off x="2596965" y="3771438"/>
            <a:ext cx="1701813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</a:t>
            </a:r>
            <a:r>
              <a:rPr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全角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24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/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半角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48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　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(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最大縦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2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行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 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横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12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)</a:t>
            </a:r>
          </a:p>
        </p:txBody>
      </p:sp>
      <p:pic>
        <p:nvPicPr>
          <p:cNvPr id="17" name="図 16" descr="テレビゲーム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3137293D-80E8-DDD3-0242-76E408C46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472" y="786101"/>
            <a:ext cx="3494399" cy="1965600"/>
          </a:xfrm>
          <a:prstGeom prst="rect">
            <a:avLst/>
          </a:prstGeom>
          <a:effectLst>
            <a:outerShdw blurRad="50800" dir="8880000" sx="1000" sy="1000" algn="ctr" rotWithShape="0">
              <a:srgbClr val="000000">
                <a:alpha val="83414"/>
              </a:srgbClr>
            </a:outerShdw>
          </a:effectLst>
        </p:spPr>
      </p:pic>
      <p:pic>
        <p:nvPicPr>
          <p:cNvPr id="35" name="図 34" descr="屋外, 男, 写真, 座る が含まれている画像&#10;&#10;自動的に生成された説明">
            <a:extLst>
              <a:ext uri="{FF2B5EF4-FFF2-40B4-BE49-F238E27FC236}">
                <a16:creationId xmlns:a16="http://schemas.microsoft.com/office/drawing/2014/main" id="{C45C9510-E0F1-E080-799F-940EDB0253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9472" y="2978419"/>
            <a:ext cx="3494399" cy="1965600"/>
          </a:xfrm>
          <a:prstGeom prst="rect">
            <a:avLst/>
          </a:prstGeom>
          <a:effectLst>
            <a:outerShdw blurRad="50800" dir="8880000" sx="1000" sy="1000" algn="ctr" rotWithShape="0">
              <a:srgbClr val="000000">
                <a:alpha val="83414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89815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F41BA0E-3441-E149-ACA8-82142A1039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13EEBEA0-B53D-BA48-82AA-6795EED50CB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21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715EFC05-8A6A-5188-AA3B-779596227E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47DE442F-2B9E-EE4D-BD50-229128CDD08A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282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C0FE0990-E56B-BBF8-367B-F207002D66D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6" y="4811806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lang="en-US" altLang="ja-JP" sz="700" spc="3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5</a:t>
            </a:fld>
            <a:endParaRPr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8FD6205-F411-388E-74B8-48A5951E3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500"/>
            <a:ext cx="9144621" cy="5148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39655F-3D8C-8125-ACA4-F36CA4E7E819}"/>
              </a:ext>
            </a:extLst>
          </p:cNvPr>
          <p:cNvSpPr txBox="1"/>
          <p:nvPr/>
        </p:nvSpPr>
        <p:spPr>
          <a:xfrm>
            <a:off x="4783455" y="3841052"/>
            <a:ext cx="35232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100" b="1" dirty="0">
                <a:solidFill>
                  <a:srgbClr val="1D1C1D"/>
                </a:solidFill>
                <a:latin typeface="DIN Condensed" pitchFamily="2" charset="0"/>
              </a:rPr>
              <a:t>GOOD DESIGN AWARD 2021</a:t>
            </a:r>
            <a:endParaRPr lang="ja-JP" altLang="en-US" sz="2100" b="1">
              <a:latin typeface="DIN Condensed" pitchFamily="2" charset="0"/>
            </a:endParaRPr>
          </a:p>
        </p:txBody>
      </p:sp>
      <p:sp>
        <p:nvSpPr>
          <p:cNvPr id="3" name="スライド番号プレースホルダ 3">
            <a:extLst>
              <a:ext uri="{FF2B5EF4-FFF2-40B4-BE49-F238E27FC236}">
                <a16:creationId xmlns:a16="http://schemas.microsoft.com/office/drawing/2014/main" id="{8BB42075-3E14-E2F5-3221-F78D04797402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5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235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0F5C3E7-1826-F246-BE9A-FCF259095A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996E814C-1D70-624E-8579-11C983F6AF29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50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04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1CEC0349-0264-4B4E-BEA5-EAE0CA3009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EB50FE36-2AFB-0F41-8837-8BA4CB360E4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51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383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ロゴ&#10;&#10;中程度の精度で自動的に生成された説明">
            <a:extLst>
              <a:ext uri="{FF2B5EF4-FFF2-40B4-BE49-F238E27FC236}">
                <a16:creationId xmlns:a16="http://schemas.microsoft.com/office/drawing/2014/main" id="{CE017F43-1D09-E349-81B8-F046EBCB1B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0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道路, 屋外, 建物, 車 が含まれている画像&#10;&#10;自動的に生成された説明">
            <a:extLst>
              <a:ext uri="{FF2B5EF4-FFF2-40B4-BE49-F238E27FC236}">
                <a16:creationId xmlns:a16="http://schemas.microsoft.com/office/drawing/2014/main" id="{8BDFBBFF-7D23-C545-B866-ACC918DD36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871582AA-CFA3-7AEE-C88A-19BB9931906D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7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が書かれた車&#10;&#10;低い精度で自動的に生成された説明">
            <a:extLst>
              <a:ext uri="{FF2B5EF4-FFF2-40B4-BE49-F238E27FC236}">
                <a16:creationId xmlns:a16="http://schemas.microsoft.com/office/drawing/2014/main" id="{A91FB067-7CA1-924B-B297-A10B2ECF6C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12DE970D-AB3D-EE6A-02D3-0D00C7E27F7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7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91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3">
            <a:extLst>
              <a:ext uri="{FF2B5EF4-FFF2-40B4-BE49-F238E27FC236}">
                <a16:creationId xmlns:a16="http://schemas.microsoft.com/office/drawing/2014/main" id="{DFE22B55-94FE-0D4E-BFB0-C3E58422435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図 6" descr="道路を走っている車&#10;&#10;中程度の精度で自動的に生成された説明">
            <a:extLst>
              <a:ext uri="{FF2B5EF4-FFF2-40B4-BE49-F238E27FC236}">
                <a16:creationId xmlns:a16="http://schemas.microsoft.com/office/drawing/2014/main" id="{D5F401F7-E6D0-2AB3-9C8F-B8BCDB80C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スライド番号プレースホルダ 3">
            <a:extLst>
              <a:ext uri="{FF2B5EF4-FFF2-40B4-BE49-F238E27FC236}">
                <a16:creationId xmlns:a16="http://schemas.microsoft.com/office/drawing/2014/main" id="{1A5D519B-2CE3-DE2D-AE32-941EBD2A4700}"/>
              </a:ext>
            </a:extLst>
          </p:cNvPr>
          <p:cNvSpPr txBox="1">
            <a:spLocks noGrp="1"/>
          </p:cNvSpPr>
          <p:nvPr/>
        </p:nvSpPr>
        <p:spPr bwMode="auto">
          <a:xfrm>
            <a:off x="8627651" y="4809872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44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3">
            <a:extLst>
              <a:ext uri="{FF2B5EF4-FFF2-40B4-BE49-F238E27FC236}">
                <a16:creationId xmlns:a16="http://schemas.microsoft.com/office/drawing/2014/main" id="{3780AD6D-46F1-0046-AA3F-2665ED45BF1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8FF81A4A-AA20-09E6-41FD-DE6C15A5D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6F425531-6D66-B3BA-F700-38B1EA118C2D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7A2266-2D9C-AF9B-C15E-BCB19F32E6A4}"/>
              </a:ext>
            </a:extLst>
          </p:cNvPr>
          <p:cNvSpPr txBox="1"/>
          <p:nvPr/>
        </p:nvSpPr>
        <p:spPr>
          <a:xfrm>
            <a:off x="4849472" y="4071794"/>
            <a:ext cx="3247684" cy="39081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配信推奨時間：日没時刻以降</a:t>
            </a:r>
          </a:p>
          <a:p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配信時間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設定：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【Canvas】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最小設定単位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時間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 / 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最大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10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画像まで設定可能</a:t>
            </a:r>
            <a:endParaRPr lang="en-US" altLang="ja-JP" sz="670" dirty="0">
              <a:solidFill>
                <a:srgbClr val="969696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　　　　　　　　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【GROWTH】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最小設定単位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時間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 / 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最大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6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コンテンツまで設定可能</a:t>
            </a:r>
            <a:endParaRPr lang="en-US" altLang="ja-JP" sz="670" dirty="0">
              <a:solidFill>
                <a:srgbClr val="969696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pPr>
              <a:lnSpc>
                <a:spcPts val="600"/>
              </a:lnSpc>
            </a:pP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　　　　　　　　</a:t>
            </a:r>
            <a:r>
              <a:rPr lang="ja-JP" altLang="en-US" sz="50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（</a:t>
            </a:r>
            <a:r>
              <a:rPr lang="en-US" altLang="ja-JP" sz="50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</a:t>
            </a:r>
            <a:r>
              <a:rPr lang="ja-JP" altLang="en-US" sz="50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コンテンツ</a:t>
            </a:r>
            <a:r>
              <a:rPr lang="en-US" altLang="ja-JP" sz="50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500MB</a:t>
            </a:r>
            <a:r>
              <a:rPr lang="ja-JP" altLang="en-US" sz="50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以下</a:t>
            </a:r>
            <a:r>
              <a:rPr lang="en-US" altLang="ja-JP" sz="50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 – </a:t>
            </a:r>
            <a:r>
              <a:rPr lang="ja-JP" altLang="en-US" sz="50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最大容量はコンテンツ数により異なる）</a:t>
            </a:r>
            <a:endParaRPr lang="en-US" altLang="ja-JP" sz="500" dirty="0">
              <a:solidFill>
                <a:srgbClr val="969696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361C71-43AF-DEC4-682D-0688D3C81685}"/>
              </a:ext>
            </a:extLst>
          </p:cNvPr>
          <p:cNvSpPr txBox="1"/>
          <p:nvPr/>
        </p:nvSpPr>
        <p:spPr>
          <a:xfrm>
            <a:off x="499539" y="4294189"/>
            <a:ext cx="1750479" cy="1046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8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8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入稿可能デザイン：</a:t>
            </a:r>
            <a:r>
              <a:rPr lang="en-US" altLang="ja-JP" sz="68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1〜100</a:t>
            </a:r>
            <a:r>
              <a:rPr lang="ja-JP" altLang="en-US" sz="68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種類のデザイン</a:t>
            </a:r>
            <a:endParaRPr lang="ja-JP" altLang="en-US" sz="680" dirty="0">
              <a:solidFill>
                <a:srgbClr val="969696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007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10349</TotalTime>
  <Words>2598</Words>
  <Application>Microsoft Macintosh PowerPoint</Application>
  <PresentationFormat>画面に合わせる (16:9)</PresentationFormat>
  <Paragraphs>609</Paragraphs>
  <Slides>52</Slides>
  <Notes>23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64" baseType="lpstr">
      <vt:lpstr>Noto Sans JP</vt:lpstr>
      <vt:lpstr>NotoSansJP</vt:lpstr>
      <vt:lpstr>游ゴシック</vt:lpstr>
      <vt:lpstr>游ゴシック</vt:lpstr>
      <vt:lpstr>Yu Gothic Medium</vt:lpstr>
      <vt:lpstr>Arial</vt:lpstr>
      <vt:lpstr>Calibri</vt:lpstr>
      <vt:lpstr>Calibri Light</vt:lpstr>
      <vt:lpstr>DIN Condensed</vt:lpstr>
      <vt:lpstr>Open Sans</vt:lpstr>
      <vt:lpstr>Open Sans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徳廣　凪翔</dc:creator>
  <cp:lastModifiedBy>太田 貴之</cp:lastModifiedBy>
  <cp:revision>207</cp:revision>
  <cp:lastPrinted>2022-05-12T08:06:05Z</cp:lastPrinted>
  <dcterms:created xsi:type="dcterms:W3CDTF">2022-01-17T05:16:53Z</dcterms:created>
  <dcterms:modified xsi:type="dcterms:W3CDTF">2025-12-24T07:55:07Z</dcterms:modified>
</cp:coreProperties>
</file>